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1"/>
  </p:notesMasterIdLst>
  <p:sldIdLst>
    <p:sldId id="256" r:id="rId2"/>
    <p:sldId id="268" r:id="rId3"/>
    <p:sldId id="257" r:id="rId4"/>
    <p:sldId id="267" r:id="rId5"/>
    <p:sldId id="266" r:id="rId6"/>
    <p:sldId id="269" r:id="rId7"/>
    <p:sldId id="270" r:id="rId8"/>
    <p:sldId id="271" r:id="rId9"/>
    <p:sldId id="272" r:id="rId10"/>
    <p:sldId id="273" r:id="rId11"/>
    <p:sldId id="294" r:id="rId12"/>
    <p:sldId id="258" r:id="rId13"/>
    <p:sldId id="300" r:id="rId14"/>
    <p:sldId id="279" r:id="rId15"/>
    <p:sldId id="280" r:id="rId16"/>
    <p:sldId id="281" r:id="rId17"/>
    <p:sldId id="282" r:id="rId18"/>
    <p:sldId id="283" r:id="rId19"/>
    <p:sldId id="285" r:id="rId20"/>
    <p:sldId id="286" r:id="rId21"/>
    <p:sldId id="287" r:id="rId22"/>
    <p:sldId id="288" r:id="rId23"/>
    <p:sldId id="289" r:id="rId24"/>
    <p:sldId id="290" r:id="rId25"/>
    <p:sldId id="291" r:id="rId26"/>
    <p:sldId id="293" r:id="rId27"/>
    <p:sldId id="295" r:id="rId28"/>
    <p:sldId id="297" r:id="rId29"/>
    <p:sldId id="298" r:id="rId30"/>
    <p:sldId id="259" r:id="rId31"/>
    <p:sldId id="311" r:id="rId32"/>
    <p:sldId id="312" r:id="rId33"/>
    <p:sldId id="313" r:id="rId34"/>
    <p:sldId id="314" r:id="rId35"/>
    <p:sldId id="308" r:id="rId36"/>
    <p:sldId id="321" r:id="rId37"/>
    <p:sldId id="316" r:id="rId38"/>
    <p:sldId id="317" r:id="rId39"/>
    <p:sldId id="318" r:id="rId40"/>
    <p:sldId id="261" r:id="rId41"/>
    <p:sldId id="264" r:id="rId42"/>
    <p:sldId id="302" r:id="rId43"/>
    <p:sldId id="303" r:id="rId44"/>
    <p:sldId id="304" r:id="rId45"/>
    <p:sldId id="305" r:id="rId46"/>
    <p:sldId id="306" r:id="rId47"/>
    <p:sldId id="307" r:id="rId48"/>
    <p:sldId id="319" r:id="rId49"/>
    <p:sldId id="320" r:id="rId50"/>
  </p:sldIdLst>
  <p:sldSz cx="14630400" cy="8229600"/>
  <p:notesSz cx="8229600" cy="14630400"/>
  <p:embeddedFontLst>
    <p:embeddedFont>
      <p:font typeface="Aptos Narrow" panose="020B0004020202020204" pitchFamily="34" charset="0"/>
      <p:regular r:id="rId52"/>
      <p:bold r:id="rId53"/>
      <p:italic r:id="rId54"/>
      <p:boldItalic r:id="rId55"/>
    </p:embeddedFont>
    <p:embeddedFont>
      <p:font typeface="DM Sans" pitchFamily="2" charset="77"/>
      <p:regular r:id="rId56"/>
      <p:bold r:id="rId57"/>
      <p:italic r:id="rId58"/>
      <p:boldItalic r:id="rId59"/>
    </p:embeddedFont>
    <p:embeddedFont>
      <p:font typeface="IBM Plex Sans Bold" panose="020B0803050203000203" pitchFamily="34" charset="0"/>
      <p:bold r:id="rId60"/>
    </p:embeddedFont>
    <p:embeddedFont>
      <p:font typeface="Saira Medium" pitchFamily="2" charset="77"/>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2100B8-1F76-884E-B102-E68CE4879E18}" v="1" dt="2025-10-15T23:14:47.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8"/>
  </p:normalViewPr>
  <p:slideViewPr>
    <p:cSldViewPr snapToGrid="0">
      <p:cViewPr varScale="1">
        <p:scale>
          <a:sx n="99" d="100"/>
          <a:sy n="99"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18C42F-B673-4318-961B-8BF68641EA5F}"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36619750-CD3D-4015-9CC2-152A467BD279}">
      <dgm:prSet/>
      <dgm:spPr/>
      <dgm:t>
        <a:bodyPr/>
        <a:lstStyle/>
        <a:p>
          <a:r>
            <a:rPr lang="en-US">
              <a:latin typeface="Saira Medium" panose="020B0604020202020204" charset="0"/>
            </a:rPr>
            <a:t>Global reach through strategic placement.</a:t>
          </a:r>
        </a:p>
      </dgm:t>
    </dgm:pt>
    <dgm:pt modelId="{CFA3C43D-AAEF-462F-881C-67B669240882}" type="parTrans" cxnId="{BA84D3A1-14E3-4484-A1EF-7C1B253857DE}">
      <dgm:prSet/>
      <dgm:spPr/>
      <dgm:t>
        <a:bodyPr/>
        <a:lstStyle/>
        <a:p>
          <a:endParaRPr lang="en-US"/>
        </a:p>
      </dgm:t>
    </dgm:pt>
    <dgm:pt modelId="{A7C50E40-1443-47B8-AD2B-CA1C353BA3FC}" type="sibTrans" cxnId="{BA84D3A1-14E3-4484-A1EF-7C1B253857DE}">
      <dgm:prSet/>
      <dgm:spPr/>
      <dgm:t>
        <a:bodyPr/>
        <a:lstStyle/>
        <a:p>
          <a:endParaRPr lang="en-US"/>
        </a:p>
      </dgm:t>
    </dgm:pt>
    <dgm:pt modelId="{7F45A50A-D8DB-4E97-95D1-E3A279ACACCC}">
      <dgm:prSet/>
      <dgm:spPr/>
      <dgm:t>
        <a:bodyPr/>
        <a:lstStyle/>
        <a:p>
          <a:r>
            <a:rPr lang="en-US">
              <a:latin typeface="Saira Medium" panose="020B0604020202020204" charset="0"/>
            </a:rPr>
            <a:t>Interactive experiences at Olympic Rendezvous @ Samsung</a:t>
          </a:r>
        </a:p>
      </dgm:t>
    </dgm:pt>
    <dgm:pt modelId="{8E1023F1-F0ED-412F-B65B-C397CCF09430}" type="parTrans" cxnId="{0A3AB4C5-9F98-4A22-91F9-6CFDCDAC50A6}">
      <dgm:prSet/>
      <dgm:spPr/>
      <dgm:t>
        <a:bodyPr/>
        <a:lstStyle/>
        <a:p>
          <a:endParaRPr lang="en-US"/>
        </a:p>
      </dgm:t>
    </dgm:pt>
    <dgm:pt modelId="{4C1F330A-0B53-41A6-8E4E-1795ABA205FA}" type="sibTrans" cxnId="{0A3AB4C5-9F98-4A22-91F9-6CFDCDAC50A6}">
      <dgm:prSet/>
      <dgm:spPr/>
      <dgm:t>
        <a:bodyPr/>
        <a:lstStyle/>
        <a:p>
          <a:endParaRPr lang="en-US"/>
        </a:p>
      </dgm:t>
    </dgm:pt>
    <dgm:pt modelId="{794FFAF9-00AE-4BA9-91B7-339A6FA3F0CA}">
      <dgm:prSet/>
      <dgm:spPr/>
      <dgm:t>
        <a:bodyPr/>
        <a:lstStyle/>
        <a:p>
          <a:r>
            <a:rPr lang="en-US">
              <a:latin typeface="Saira Medium" panose="020B0604020202020204" charset="0"/>
            </a:rPr>
            <a:t>High-impact advertisements in Paris</a:t>
          </a:r>
        </a:p>
      </dgm:t>
    </dgm:pt>
    <dgm:pt modelId="{9EDE87EE-A7AB-4EBC-8123-358F1374682B}" type="parTrans" cxnId="{0E2140AE-257E-473B-85ED-B99C1273803B}">
      <dgm:prSet/>
      <dgm:spPr/>
      <dgm:t>
        <a:bodyPr/>
        <a:lstStyle/>
        <a:p>
          <a:endParaRPr lang="en-US"/>
        </a:p>
      </dgm:t>
    </dgm:pt>
    <dgm:pt modelId="{4DFF23AA-D95D-40FF-B559-58939BE8BD4B}" type="sibTrans" cxnId="{0E2140AE-257E-473B-85ED-B99C1273803B}">
      <dgm:prSet/>
      <dgm:spPr/>
      <dgm:t>
        <a:bodyPr/>
        <a:lstStyle/>
        <a:p>
          <a:endParaRPr lang="en-US"/>
        </a:p>
      </dgm:t>
    </dgm:pt>
    <dgm:pt modelId="{7EED9411-5682-4FEA-9D7A-AF41F568702F}" type="pres">
      <dgm:prSet presAssocID="{C718C42F-B673-4318-961B-8BF68641EA5F}" presName="root" presStyleCnt="0">
        <dgm:presLayoutVars>
          <dgm:dir/>
          <dgm:resizeHandles val="exact"/>
        </dgm:presLayoutVars>
      </dgm:prSet>
      <dgm:spPr/>
    </dgm:pt>
    <dgm:pt modelId="{775484A5-F891-45F0-9AE8-FBA7DFD8C544}" type="pres">
      <dgm:prSet presAssocID="{36619750-CD3D-4015-9CC2-152A467BD279}" presName="compNode" presStyleCnt="0"/>
      <dgm:spPr/>
    </dgm:pt>
    <dgm:pt modelId="{A5155D39-7BE0-45E7-B4F2-2FF3FDC3F135}" type="pres">
      <dgm:prSet presAssocID="{36619750-CD3D-4015-9CC2-152A467BD27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ld"/>
        </a:ext>
      </dgm:extLst>
    </dgm:pt>
    <dgm:pt modelId="{EDA267CA-AEF1-4FC7-926A-05542433324B}" type="pres">
      <dgm:prSet presAssocID="{36619750-CD3D-4015-9CC2-152A467BD279}" presName="spaceRect" presStyleCnt="0"/>
      <dgm:spPr/>
    </dgm:pt>
    <dgm:pt modelId="{82F3A9CB-6798-46B6-8DDF-FDD219572360}" type="pres">
      <dgm:prSet presAssocID="{36619750-CD3D-4015-9CC2-152A467BD279}" presName="textRect" presStyleLbl="revTx" presStyleIdx="0" presStyleCnt="3">
        <dgm:presLayoutVars>
          <dgm:chMax val="1"/>
          <dgm:chPref val="1"/>
        </dgm:presLayoutVars>
      </dgm:prSet>
      <dgm:spPr/>
    </dgm:pt>
    <dgm:pt modelId="{0BBACC40-6E94-4A05-8F39-0BE4C1C4F08A}" type="pres">
      <dgm:prSet presAssocID="{A7C50E40-1443-47B8-AD2B-CA1C353BA3FC}" presName="sibTrans" presStyleCnt="0"/>
      <dgm:spPr/>
    </dgm:pt>
    <dgm:pt modelId="{B334210F-37F6-4059-96BB-2B37C909EAF4}" type="pres">
      <dgm:prSet presAssocID="{7F45A50A-D8DB-4E97-95D1-E3A279ACACCC}" presName="compNode" presStyleCnt="0"/>
      <dgm:spPr/>
    </dgm:pt>
    <dgm:pt modelId="{61DD3828-A78A-4631-B09D-4CF09D52B7E7}" type="pres">
      <dgm:prSet presAssocID="{7F45A50A-D8DB-4E97-95D1-E3A279ACAC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ium"/>
        </a:ext>
      </dgm:extLst>
    </dgm:pt>
    <dgm:pt modelId="{F6072550-B6C6-42F1-8BDE-5EE1737F8733}" type="pres">
      <dgm:prSet presAssocID="{7F45A50A-D8DB-4E97-95D1-E3A279ACACCC}" presName="spaceRect" presStyleCnt="0"/>
      <dgm:spPr/>
    </dgm:pt>
    <dgm:pt modelId="{263C9C3D-BC09-4A1D-86CD-9F3714FF6A47}" type="pres">
      <dgm:prSet presAssocID="{7F45A50A-D8DB-4E97-95D1-E3A279ACACCC}" presName="textRect" presStyleLbl="revTx" presStyleIdx="1" presStyleCnt="3">
        <dgm:presLayoutVars>
          <dgm:chMax val="1"/>
          <dgm:chPref val="1"/>
        </dgm:presLayoutVars>
      </dgm:prSet>
      <dgm:spPr/>
    </dgm:pt>
    <dgm:pt modelId="{17A3885E-AEA2-4D3C-A2B0-CE02EFA8F6CF}" type="pres">
      <dgm:prSet presAssocID="{4C1F330A-0B53-41A6-8E4E-1795ABA205FA}" presName="sibTrans" presStyleCnt="0"/>
      <dgm:spPr/>
    </dgm:pt>
    <dgm:pt modelId="{A98FF3D6-1ECC-426A-9605-616CFB4821A9}" type="pres">
      <dgm:prSet presAssocID="{794FFAF9-00AE-4BA9-91B7-339A6FA3F0CA}" presName="compNode" presStyleCnt="0"/>
      <dgm:spPr/>
    </dgm:pt>
    <dgm:pt modelId="{9D96B79F-AB08-444E-AFD0-59A5562139EF}" type="pres">
      <dgm:prSet presAssocID="{794FFAF9-00AE-4BA9-91B7-339A6FA3F0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levision"/>
        </a:ext>
      </dgm:extLst>
    </dgm:pt>
    <dgm:pt modelId="{D1128BF0-70A6-49E3-8574-F3631A34AC6D}" type="pres">
      <dgm:prSet presAssocID="{794FFAF9-00AE-4BA9-91B7-339A6FA3F0CA}" presName="spaceRect" presStyleCnt="0"/>
      <dgm:spPr/>
    </dgm:pt>
    <dgm:pt modelId="{481BE04A-3EA7-471D-8A97-06EAAD5BB672}" type="pres">
      <dgm:prSet presAssocID="{794FFAF9-00AE-4BA9-91B7-339A6FA3F0CA}" presName="textRect" presStyleLbl="revTx" presStyleIdx="2" presStyleCnt="3">
        <dgm:presLayoutVars>
          <dgm:chMax val="1"/>
          <dgm:chPref val="1"/>
        </dgm:presLayoutVars>
      </dgm:prSet>
      <dgm:spPr/>
    </dgm:pt>
  </dgm:ptLst>
  <dgm:cxnLst>
    <dgm:cxn modelId="{F1EC9307-FAE6-462B-926E-7119419A9466}" type="presOf" srcId="{36619750-CD3D-4015-9CC2-152A467BD279}" destId="{82F3A9CB-6798-46B6-8DDF-FDD219572360}" srcOrd="0" destOrd="0" presId="urn:microsoft.com/office/officeart/2018/2/layout/IconLabelList"/>
    <dgm:cxn modelId="{EE9BFE37-2639-477B-AE40-0322B074C4C1}" type="presOf" srcId="{C718C42F-B673-4318-961B-8BF68641EA5F}" destId="{7EED9411-5682-4FEA-9D7A-AF41F568702F}" srcOrd="0" destOrd="0" presId="urn:microsoft.com/office/officeart/2018/2/layout/IconLabelList"/>
    <dgm:cxn modelId="{78DF3268-8180-4373-B7AC-4540CEF2F63F}" type="presOf" srcId="{7F45A50A-D8DB-4E97-95D1-E3A279ACACCC}" destId="{263C9C3D-BC09-4A1D-86CD-9F3714FF6A47}" srcOrd="0" destOrd="0" presId="urn:microsoft.com/office/officeart/2018/2/layout/IconLabelList"/>
    <dgm:cxn modelId="{FD12066C-6D38-49D5-977E-62C85F884DD5}" type="presOf" srcId="{794FFAF9-00AE-4BA9-91B7-339A6FA3F0CA}" destId="{481BE04A-3EA7-471D-8A97-06EAAD5BB672}" srcOrd="0" destOrd="0" presId="urn:microsoft.com/office/officeart/2018/2/layout/IconLabelList"/>
    <dgm:cxn modelId="{BA84D3A1-14E3-4484-A1EF-7C1B253857DE}" srcId="{C718C42F-B673-4318-961B-8BF68641EA5F}" destId="{36619750-CD3D-4015-9CC2-152A467BD279}" srcOrd="0" destOrd="0" parTransId="{CFA3C43D-AAEF-462F-881C-67B669240882}" sibTransId="{A7C50E40-1443-47B8-AD2B-CA1C353BA3FC}"/>
    <dgm:cxn modelId="{0E2140AE-257E-473B-85ED-B99C1273803B}" srcId="{C718C42F-B673-4318-961B-8BF68641EA5F}" destId="{794FFAF9-00AE-4BA9-91B7-339A6FA3F0CA}" srcOrd="2" destOrd="0" parTransId="{9EDE87EE-A7AB-4EBC-8123-358F1374682B}" sibTransId="{4DFF23AA-D95D-40FF-B559-58939BE8BD4B}"/>
    <dgm:cxn modelId="{0A3AB4C5-9F98-4A22-91F9-6CFDCDAC50A6}" srcId="{C718C42F-B673-4318-961B-8BF68641EA5F}" destId="{7F45A50A-D8DB-4E97-95D1-E3A279ACACCC}" srcOrd="1" destOrd="0" parTransId="{8E1023F1-F0ED-412F-B65B-C397CCF09430}" sibTransId="{4C1F330A-0B53-41A6-8E4E-1795ABA205FA}"/>
    <dgm:cxn modelId="{4B473C02-ABD0-4027-A16F-A0B5A1378081}" type="presParOf" srcId="{7EED9411-5682-4FEA-9D7A-AF41F568702F}" destId="{775484A5-F891-45F0-9AE8-FBA7DFD8C544}" srcOrd="0" destOrd="0" presId="urn:microsoft.com/office/officeart/2018/2/layout/IconLabelList"/>
    <dgm:cxn modelId="{B0D8F2BD-A44E-4850-8DD4-5E3E43250563}" type="presParOf" srcId="{775484A5-F891-45F0-9AE8-FBA7DFD8C544}" destId="{A5155D39-7BE0-45E7-B4F2-2FF3FDC3F135}" srcOrd="0" destOrd="0" presId="urn:microsoft.com/office/officeart/2018/2/layout/IconLabelList"/>
    <dgm:cxn modelId="{5AF610C9-D998-4F8D-B312-C760910B2645}" type="presParOf" srcId="{775484A5-F891-45F0-9AE8-FBA7DFD8C544}" destId="{EDA267CA-AEF1-4FC7-926A-05542433324B}" srcOrd="1" destOrd="0" presId="urn:microsoft.com/office/officeart/2018/2/layout/IconLabelList"/>
    <dgm:cxn modelId="{53AF9ABF-3105-4870-9FA4-B7BD8878AF07}" type="presParOf" srcId="{775484A5-F891-45F0-9AE8-FBA7DFD8C544}" destId="{82F3A9CB-6798-46B6-8DDF-FDD219572360}" srcOrd="2" destOrd="0" presId="urn:microsoft.com/office/officeart/2018/2/layout/IconLabelList"/>
    <dgm:cxn modelId="{AE392102-A142-4050-8DF2-02288B74F195}" type="presParOf" srcId="{7EED9411-5682-4FEA-9D7A-AF41F568702F}" destId="{0BBACC40-6E94-4A05-8F39-0BE4C1C4F08A}" srcOrd="1" destOrd="0" presId="urn:microsoft.com/office/officeart/2018/2/layout/IconLabelList"/>
    <dgm:cxn modelId="{CBE67664-F4AC-49C6-8BCF-1B7247B8D073}" type="presParOf" srcId="{7EED9411-5682-4FEA-9D7A-AF41F568702F}" destId="{B334210F-37F6-4059-96BB-2B37C909EAF4}" srcOrd="2" destOrd="0" presId="urn:microsoft.com/office/officeart/2018/2/layout/IconLabelList"/>
    <dgm:cxn modelId="{C7726313-6625-4142-B746-B57168073702}" type="presParOf" srcId="{B334210F-37F6-4059-96BB-2B37C909EAF4}" destId="{61DD3828-A78A-4631-B09D-4CF09D52B7E7}" srcOrd="0" destOrd="0" presId="urn:microsoft.com/office/officeart/2018/2/layout/IconLabelList"/>
    <dgm:cxn modelId="{0C900F49-DB8D-4B08-B60E-10007C008BE1}" type="presParOf" srcId="{B334210F-37F6-4059-96BB-2B37C909EAF4}" destId="{F6072550-B6C6-42F1-8BDE-5EE1737F8733}" srcOrd="1" destOrd="0" presId="urn:microsoft.com/office/officeart/2018/2/layout/IconLabelList"/>
    <dgm:cxn modelId="{6525DA92-568E-41DF-A601-DBF0530D5C75}" type="presParOf" srcId="{B334210F-37F6-4059-96BB-2B37C909EAF4}" destId="{263C9C3D-BC09-4A1D-86CD-9F3714FF6A47}" srcOrd="2" destOrd="0" presId="urn:microsoft.com/office/officeart/2018/2/layout/IconLabelList"/>
    <dgm:cxn modelId="{BD80F4FA-749C-4BF4-8222-C5BF08DD6E0E}" type="presParOf" srcId="{7EED9411-5682-4FEA-9D7A-AF41F568702F}" destId="{17A3885E-AEA2-4D3C-A2B0-CE02EFA8F6CF}" srcOrd="3" destOrd="0" presId="urn:microsoft.com/office/officeart/2018/2/layout/IconLabelList"/>
    <dgm:cxn modelId="{6FBA6C47-ED46-4740-8C57-CA225A204AA0}" type="presParOf" srcId="{7EED9411-5682-4FEA-9D7A-AF41F568702F}" destId="{A98FF3D6-1ECC-426A-9605-616CFB4821A9}" srcOrd="4" destOrd="0" presId="urn:microsoft.com/office/officeart/2018/2/layout/IconLabelList"/>
    <dgm:cxn modelId="{67FC363E-4DCE-4D7F-AA9F-5F24F6C61917}" type="presParOf" srcId="{A98FF3D6-1ECC-426A-9605-616CFB4821A9}" destId="{9D96B79F-AB08-444E-AFD0-59A5562139EF}" srcOrd="0" destOrd="0" presId="urn:microsoft.com/office/officeart/2018/2/layout/IconLabelList"/>
    <dgm:cxn modelId="{A941BBAD-68D5-4C98-A800-0976FB3FC793}" type="presParOf" srcId="{A98FF3D6-1ECC-426A-9605-616CFB4821A9}" destId="{D1128BF0-70A6-49E3-8574-F3631A34AC6D}" srcOrd="1" destOrd="0" presId="urn:microsoft.com/office/officeart/2018/2/layout/IconLabelList"/>
    <dgm:cxn modelId="{ED8D73F0-6A66-4DAF-9007-3DCA931D1078}" type="presParOf" srcId="{A98FF3D6-1ECC-426A-9605-616CFB4821A9}" destId="{481BE04A-3EA7-471D-8A97-06EAAD5BB67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1599F3-D6CA-4A76-974E-D2F6A3D10747}"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C46E74F4-E21F-4E86-A4F2-8A9CC8A7A02E}">
      <dgm:prSet/>
      <dgm:spPr/>
      <dgm:t>
        <a:bodyPr/>
        <a:lstStyle/>
        <a:p>
          <a:pPr>
            <a:lnSpc>
              <a:spcPct val="100000"/>
            </a:lnSpc>
          </a:pPr>
          <a:r>
            <a:rPr lang="en-US">
              <a:latin typeface="Saira Medium" panose="020B0604020202020204" charset="0"/>
            </a:rPr>
            <a:t>Technological Integration with 17,000 Galaxy Devices</a:t>
          </a:r>
        </a:p>
      </dgm:t>
    </dgm:pt>
    <dgm:pt modelId="{33138C99-E6E2-4168-9034-8442430041E5}" type="parTrans" cxnId="{3E3B3311-3904-4099-8AF2-C4E3599F377E}">
      <dgm:prSet/>
      <dgm:spPr/>
      <dgm:t>
        <a:bodyPr/>
        <a:lstStyle/>
        <a:p>
          <a:endParaRPr lang="en-US"/>
        </a:p>
      </dgm:t>
    </dgm:pt>
    <dgm:pt modelId="{EC2682D2-B9B8-4371-B932-D7A9168536F9}" type="sibTrans" cxnId="{3E3B3311-3904-4099-8AF2-C4E3599F377E}">
      <dgm:prSet/>
      <dgm:spPr/>
      <dgm:t>
        <a:bodyPr/>
        <a:lstStyle/>
        <a:p>
          <a:endParaRPr lang="en-US"/>
        </a:p>
      </dgm:t>
    </dgm:pt>
    <dgm:pt modelId="{96183F87-0E78-41E3-B2E9-6C9DD7FC91E1}">
      <dgm:prSet/>
      <dgm:spPr/>
      <dgm:t>
        <a:bodyPr/>
        <a:lstStyle/>
        <a:p>
          <a:pPr>
            <a:lnSpc>
              <a:spcPct val="100000"/>
            </a:lnSpc>
          </a:pPr>
          <a:r>
            <a:rPr lang="en-US">
              <a:latin typeface="Saira Medium" panose="020B0604020202020204" charset="0"/>
            </a:rPr>
            <a:t>Exclusive product launches like the Galaxy Z Flip6 Olympic Edition</a:t>
          </a:r>
        </a:p>
      </dgm:t>
    </dgm:pt>
    <dgm:pt modelId="{3A87EBA9-BEBF-463D-A93D-86000DAC7E82}" type="parTrans" cxnId="{B00E969B-7FCE-483B-AF07-DBA6B2A464C7}">
      <dgm:prSet/>
      <dgm:spPr/>
      <dgm:t>
        <a:bodyPr/>
        <a:lstStyle/>
        <a:p>
          <a:endParaRPr lang="en-US"/>
        </a:p>
      </dgm:t>
    </dgm:pt>
    <dgm:pt modelId="{35A0B6DE-8321-4528-8526-73B984A61590}" type="sibTrans" cxnId="{B00E969B-7FCE-483B-AF07-DBA6B2A464C7}">
      <dgm:prSet/>
      <dgm:spPr/>
      <dgm:t>
        <a:bodyPr/>
        <a:lstStyle/>
        <a:p>
          <a:endParaRPr lang="en-US"/>
        </a:p>
      </dgm:t>
    </dgm:pt>
    <dgm:pt modelId="{E8FF758F-400E-4C57-82A6-D269E90C61F6}">
      <dgm:prSet/>
      <dgm:spPr/>
      <dgm:t>
        <a:bodyPr/>
        <a:lstStyle/>
        <a:p>
          <a:pPr>
            <a:lnSpc>
              <a:spcPct val="100000"/>
            </a:lnSpc>
          </a:pPr>
          <a:r>
            <a:rPr lang="en-US">
              <a:latin typeface="Saira Medium" panose="020B0604020202020204" charset="0"/>
            </a:rPr>
            <a:t>Innovative campaigns like "Open Always Wins".</a:t>
          </a:r>
        </a:p>
      </dgm:t>
    </dgm:pt>
    <dgm:pt modelId="{577CC81E-CFCE-4B0B-89B3-0B747A3AB931}" type="parTrans" cxnId="{7124AF58-C2B8-4FED-906D-05D834056F09}">
      <dgm:prSet/>
      <dgm:spPr/>
      <dgm:t>
        <a:bodyPr/>
        <a:lstStyle/>
        <a:p>
          <a:endParaRPr lang="en-US"/>
        </a:p>
      </dgm:t>
    </dgm:pt>
    <dgm:pt modelId="{34A4F8A4-AF5B-4918-A5B7-F88A3D8339B2}" type="sibTrans" cxnId="{7124AF58-C2B8-4FED-906D-05D834056F09}">
      <dgm:prSet/>
      <dgm:spPr/>
      <dgm:t>
        <a:bodyPr/>
        <a:lstStyle/>
        <a:p>
          <a:endParaRPr lang="en-US"/>
        </a:p>
      </dgm:t>
    </dgm:pt>
    <dgm:pt modelId="{7D1C06DC-C0D1-4892-B5AF-F45FC9A655E5}" type="pres">
      <dgm:prSet presAssocID="{BF1599F3-D6CA-4A76-974E-D2F6A3D10747}" presName="root" presStyleCnt="0">
        <dgm:presLayoutVars>
          <dgm:dir/>
          <dgm:resizeHandles val="exact"/>
        </dgm:presLayoutVars>
      </dgm:prSet>
      <dgm:spPr/>
    </dgm:pt>
    <dgm:pt modelId="{B57EC261-499B-42E5-976B-5103967DD413}" type="pres">
      <dgm:prSet presAssocID="{C46E74F4-E21F-4E86-A4F2-8A9CC8A7A02E}" presName="compNode" presStyleCnt="0"/>
      <dgm:spPr/>
    </dgm:pt>
    <dgm:pt modelId="{95FC1152-EF30-4B1A-96E1-0F1B359F7E26}" type="pres">
      <dgm:prSet presAssocID="{C46E74F4-E21F-4E86-A4F2-8A9CC8A7A02E}" presName="bgRect" presStyleLbl="bgShp" presStyleIdx="0" presStyleCnt="3"/>
      <dgm:spPr/>
    </dgm:pt>
    <dgm:pt modelId="{FE08C6F1-85B8-4474-846D-BAD1C16A37E1}" type="pres">
      <dgm:prSet presAssocID="{C46E74F4-E21F-4E86-A4F2-8A9CC8A7A0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DD5C817B-E543-463E-AC4D-E580F9706150}" type="pres">
      <dgm:prSet presAssocID="{C46E74F4-E21F-4E86-A4F2-8A9CC8A7A02E}" presName="spaceRect" presStyleCnt="0"/>
      <dgm:spPr/>
    </dgm:pt>
    <dgm:pt modelId="{4B435B0C-3818-49BC-9F86-185313EBA8C0}" type="pres">
      <dgm:prSet presAssocID="{C46E74F4-E21F-4E86-A4F2-8A9CC8A7A02E}" presName="parTx" presStyleLbl="revTx" presStyleIdx="0" presStyleCnt="3">
        <dgm:presLayoutVars>
          <dgm:chMax val="0"/>
          <dgm:chPref val="0"/>
        </dgm:presLayoutVars>
      </dgm:prSet>
      <dgm:spPr/>
    </dgm:pt>
    <dgm:pt modelId="{82E023D0-5595-42B7-ADCC-88A963D792BB}" type="pres">
      <dgm:prSet presAssocID="{EC2682D2-B9B8-4371-B932-D7A9168536F9}" presName="sibTrans" presStyleCnt="0"/>
      <dgm:spPr/>
    </dgm:pt>
    <dgm:pt modelId="{B5BA4A5F-BE6C-4DFF-9D61-61A630D39E10}" type="pres">
      <dgm:prSet presAssocID="{96183F87-0E78-41E3-B2E9-6C9DD7FC91E1}" presName="compNode" presStyleCnt="0"/>
      <dgm:spPr/>
    </dgm:pt>
    <dgm:pt modelId="{B94E791F-AB8B-4F6A-9164-AAB31F2C4319}" type="pres">
      <dgm:prSet presAssocID="{96183F87-0E78-41E3-B2E9-6C9DD7FC91E1}" presName="bgRect" presStyleLbl="bgShp" presStyleIdx="1" presStyleCnt="3"/>
      <dgm:spPr/>
    </dgm:pt>
    <dgm:pt modelId="{16EE0C56-DFDC-4EFE-B8BE-AD1B384EE812}" type="pres">
      <dgm:prSet presAssocID="{96183F87-0E78-41E3-B2E9-6C9DD7FC91E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37D5E790-334F-4FAE-9EF2-AD78C61BA84F}" type="pres">
      <dgm:prSet presAssocID="{96183F87-0E78-41E3-B2E9-6C9DD7FC91E1}" presName="spaceRect" presStyleCnt="0"/>
      <dgm:spPr/>
    </dgm:pt>
    <dgm:pt modelId="{C21117E8-CFF3-4A6F-B076-F0F0797DADF3}" type="pres">
      <dgm:prSet presAssocID="{96183F87-0E78-41E3-B2E9-6C9DD7FC91E1}" presName="parTx" presStyleLbl="revTx" presStyleIdx="1" presStyleCnt="3">
        <dgm:presLayoutVars>
          <dgm:chMax val="0"/>
          <dgm:chPref val="0"/>
        </dgm:presLayoutVars>
      </dgm:prSet>
      <dgm:spPr/>
    </dgm:pt>
    <dgm:pt modelId="{EEC8F19E-0272-495A-A2BF-86EF2A6E44BF}" type="pres">
      <dgm:prSet presAssocID="{35A0B6DE-8321-4528-8526-73B984A61590}" presName="sibTrans" presStyleCnt="0"/>
      <dgm:spPr/>
    </dgm:pt>
    <dgm:pt modelId="{F5853064-1D17-46CF-BAF3-126F0A7D3C24}" type="pres">
      <dgm:prSet presAssocID="{E8FF758F-400E-4C57-82A6-D269E90C61F6}" presName="compNode" presStyleCnt="0"/>
      <dgm:spPr/>
    </dgm:pt>
    <dgm:pt modelId="{31538202-AF4C-4DED-85B2-7F881A90ABD7}" type="pres">
      <dgm:prSet presAssocID="{E8FF758F-400E-4C57-82A6-D269E90C61F6}" presName="bgRect" presStyleLbl="bgShp" presStyleIdx="2" presStyleCnt="3"/>
      <dgm:spPr/>
    </dgm:pt>
    <dgm:pt modelId="{C12B4261-8798-4F61-A8B1-1D2DA99B351D}" type="pres">
      <dgm:prSet presAssocID="{E8FF758F-400E-4C57-82A6-D269E90C61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dium"/>
        </a:ext>
      </dgm:extLst>
    </dgm:pt>
    <dgm:pt modelId="{E52616AD-9AFB-453E-95E7-3FCBBC1CD7D7}" type="pres">
      <dgm:prSet presAssocID="{E8FF758F-400E-4C57-82A6-D269E90C61F6}" presName="spaceRect" presStyleCnt="0"/>
      <dgm:spPr/>
    </dgm:pt>
    <dgm:pt modelId="{25A5F3C2-B232-4D29-BFD9-0366A2BB2138}" type="pres">
      <dgm:prSet presAssocID="{E8FF758F-400E-4C57-82A6-D269E90C61F6}" presName="parTx" presStyleLbl="revTx" presStyleIdx="2" presStyleCnt="3">
        <dgm:presLayoutVars>
          <dgm:chMax val="0"/>
          <dgm:chPref val="0"/>
        </dgm:presLayoutVars>
      </dgm:prSet>
      <dgm:spPr/>
    </dgm:pt>
  </dgm:ptLst>
  <dgm:cxnLst>
    <dgm:cxn modelId="{3E3B3311-3904-4099-8AF2-C4E3599F377E}" srcId="{BF1599F3-D6CA-4A76-974E-D2F6A3D10747}" destId="{C46E74F4-E21F-4E86-A4F2-8A9CC8A7A02E}" srcOrd="0" destOrd="0" parTransId="{33138C99-E6E2-4168-9034-8442430041E5}" sibTransId="{EC2682D2-B9B8-4371-B932-D7A9168536F9}"/>
    <dgm:cxn modelId="{A584EC29-E2B4-40DC-9F7D-15740D40CDB4}" type="presOf" srcId="{BF1599F3-D6CA-4A76-974E-D2F6A3D10747}" destId="{7D1C06DC-C0D1-4892-B5AF-F45FC9A655E5}" srcOrd="0" destOrd="0" presId="urn:microsoft.com/office/officeart/2018/2/layout/IconVerticalSolidList"/>
    <dgm:cxn modelId="{E8334032-0056-4A06-A428-7D258868F8E9}" type="presOf" srcId="{96183F87-0E78-41E3-B2E9-6C9DD7FC91E1}" destId="{C21117E8-CFF3-4A6F-B076-F0F0797DADF3}" srcOrd="0" destOrd="0" presId="urn:microsoft.com/office/officeart/2018/2/layout/IconVerticalSolidList"/>
    <dgm:cxn modelId="{7124AF58-C2B8-4FED-906D-05D834056F09}" srcId="{BF1599F3-D6CA-4A76-974E-D2F6A3D10747}" destId="{E8FF758F-400E-4C57-82A6-D269E90C61F6}" srcOrd="2" destOrd="0" parTransId="{577CC81E-CFCE-4B0B-89B3-0B747A3AB931}" sibTransId="{34A4F8A4-AF5B-4918-A5B7-F88A3D8339B2}"/>
    <dgm:cxn modelId="{B00E969B-7FCE-483B-AF07-DBA6B2A464C7}" srcId="{BF1599F3-D6CA-4A76-974E-D2F6A3D10747}" destId="{96183F87-0E78-41E3-B2E9-6C9DD7FC91E1}" srcOrd="1" destOrd="0" parTransId="{3A87EBA9-BEBF-463D-A93D-86000DAC7E82}" sibTransId="{35A0B6DE-8321-4528-8526-73B984A61590}"/>
    <dgm:cxn modelId="{E14FF0C4-E4E9-493F-AAF9-A3E1DF0509E7}" type="presOf" srcId="{E8FF758F-400E-4C57-82A6-D269E90C61F6}" destId="{25A5F3C2-B232-4D29-BFD9-0366A2BB2138}" srcOrd="0" destOrd="0" presId="urn:microsoft.com/office/officeart/2018/2/layout/IconVerticalSolidList"/>
    <dgm:cxn modelId="{1EC4E8CC-5AC9-49E5-BEB5-0082C9BAD155}" type="presOf" srcId="{C46E74F4-E21F-4E86-A4F2-8A9CC8A7A02E}" destId="{4B435B0C-3818-49BC-9F86-185313EBA8C0}" srcOrd="0" destOrd="0" presId="urn:microsoft.com/office/officeart/2018/2/layout/IconVerticalSolidList"/>
    <dgm:cxn modelId="{7AAC8AA9-659E-4F01-815C-1A3F3938B47E}" type="presParOf" srcId="{7D1C06DC-C0D1-4892-B5AF-F45FC9A655E5}" destId="{B57EC261-499B-42E5-976B-5103967DD413}" srcOrd="0" destOrd="0" presId="urn:microsoft.com/office/officeart/2018/2/layout/IconVerticalSolidList"/>
    <dgm:cxn modelId="{5AC4CB34-49C2-4FE2-BCD3-6CABD1419A66}" type="presParOf" srcId="{B57EC261-499B-42E5-976B-5103967DD413}" destId="{95FC1152-EF30-4B1A-96E1-0F1B359F7E26}" srcOrd="0" destOrd="0" presId="urn:microsoft.com/office/officeart/2018/2/layout/IconVerticalSolidList"/>
    <dgm:cxn modelId="{669457DE-A608-4905-B535-837AC1B00AFE}" type="presParOf" srcId="{B57EC261-499B-42E5-976B-5103967DD413}" destId="{FE08C6F1-85B8-4474-846D-BAD1C16A37E1}" srcOrd="1" destOrd="0" presId="urn:microsoft.com/office/officeart/2018/2/layout/IconVerticalSolidList"/>
    <dgm:cxn modelId="{528C2391-E148-46B5-A0EF-1288E0CFD52D}" type="presParOf" srcId="{B57EC261-499B-42E5-976B-5103967DD413}" destId="{DD5C817B-E543-463E-AC4D-E580F9706150}" srcOrd="2" destOrd="0" presId="urn:microsoft.com/office/officeart/2018/2/layout/IconVerticalSolidList"/>
    <dgm:cxn modelId="{095001FB-571E-42E9-A6ED-B033F45B5906}" type="presParOf" srcId="{B57EC261-499B-42E5-976B-5103967DD413}" destId="{4B435B0C-3818-49BC-9F86-185313EBA8C0}" srcOrd="3" destOrd="0" presId="urn:microsoft.com/office/officeart/2018/2/layout/IconVerticalSolidList"/>
    <dgm:cxn modelId="{BBFE8A8E-82A7-43CD-8769-32110E6514C9}" type="presParOf" srcId="{7D1C06DC-C0D1-4892-B5AF-F45FC9A655E5}" destId="{82E023D0-5595-42B7-ADCC-88A963D792BB}" srcOrd="1" destOrd="0" presId="urn:microsoft.com/office/officeart/2018/2/layout/IconVerticalSolidList"/>
    <dgm:cxn modelId="{AD090678-1FB6-4E37-B1C4-1A024C1B8495}" type="presParOf" srcId="{7D1C06DC-C0D1-4892-B5AF-F45FC9A655E5}" destId="{B5BA4A5F-BE6C-4DFF-9D61-61A630D39E10}" srcOrd="2" destOrd="0" presId="urn:microsoft.com/office/officeart/2018/2/layout/IconVerticalSolidList"/>
    <dgm:cxn modelId="{880826FB-E8F8-4BB3-A3E2-5454C3F0B089}" type="presParOf" srcId="{B5BA4A5F-BE6C-4DFF-9D61-61A630D39E10}" destId="{B94E791F-AB8B-4F6A-9164-AAB31F2C4319}" srcOrd="0" destOrd="0" presId="urn:microsoft.com/office/officeart/2018/2/layout/IconVerticalSolidList"/>
    <dgm:cxn modelId="{3101B2D7-6A26-4BB9-B444-9733BAA96DAD}" type="presParOf" srcId="{B5BA4A5F-BE6C-4DFF-9D61-61A630D39E10}" destId="{16EE0C56-DFDC-4EFE-B8BE-AD1B384EE812}" srcOrd="1" destOrd="0" presId="urn:microsoft.com/office/officeart/2018/2/layout/IconVerticalSolidList"/>
    <dgm:cxn modelId="{AD332D39-0233-4A16-8ED0-54EA8EC63533}" type="presParOf" srcId="{B5BA4A5F-BE6C-4DFF-9D61-61A630D39E10}" destId="{37D5E790-334F-4FAE-9EF2-AD78C61BA84F}" srcOrd="2" destOrd="0" presId="urn:microsoft.com/office/officeart/2018/2/layout/IconVerticalSolidList"/>
    <dgm:cxn modelId="{16D4E669-1F60-4D92-A630-905F115A666C}" type="presParOf" srcId="{B5BA4A5F-BE6C-4DFF-9D61-61A630D39E10}" destId="{C21117E8-CFF3-4A6F-B076-F0F0797DADF3}" srcOrd="3" destOrd="0" presId="urn:microsoft.com/office/officeart/2018/2/layout/IconVerticalSolidList"/>
    <dgm:cxn modelId="{587AA7BA-9279-4832-B9AB-7E58EA87EEB2}" type="presParOf" srcId="{7D1C06DC-C0D1-4892-B5AF-F45FC9A655E5}" destId="{EEC8F19E-0272-495A-A2BF-86EF2A6E44BF}" srcOrd="3" destOrd="0" presId="urn:microsoft.com/office/officeart/2018/2/layout/IconVerticalSolidList"/>
    <dgm:cxn modelId="{91F1E4C9-2873-41C0-A405-10D6B2D44B0B}" type="presParOf" srcId="{7D1C06DC-C0D1-4892-B5AF-F45FC9A655E5}" destId="{F5853064-1D17-46CF-BAF3-126F0A7D3C24}" srcOrd="4" destOrd="0" presId="urn:microsoft.com/office/officeart/2018/2/layout/IconVerticalSolidList"/>
    <dgm:cxn modelId="{240E91D1-6BE7-4601-B597-C824054AE2EE}" type="presParOf" srcId="{F5853064-1D17-46CF-BAF3-126F0A7D3C24}" destId="{31538202-AF4C-4DED-85B2-7F881A90ABD7}" srcOrd="0" destOrd="0" presId="urn:microsoft.com/office/officeart/2018/2/layout/IconVerticalSolidList"/>
    <dgm:cxn modelId="{5C2CD8A6-5A1A-414A-8DCC-2F600534C955}" type="presParOf" srcId="{F5853064-1D17-46CF-BAF3-126F0A7D3C24}" destId="{C12B4261-8798-4F61-A8B1-1D2DA99B351D}" srcOrd="1" destOrd="0" presId="urn:microsoft.com/office/officeart/2018/2/layout/IconVerticalSolidList"/>
    <dgm:cxn modelId="{1A9C8C87-DFDB-40BB-B06D-E0144DBEBBE2}" type="presParOf" srcId="{F5853064-1D17-46CF-BAF3-126F0A7D3C24}" destId="{E52616AD-9AFB-453E-95E7-3FCBBC1CD7D7}" srcOrd="2" destOrd="0" presId="urn:microsoft.com/office/officeart/2018/2/layout/IconVerticalSolidList"/>
    <dgm:cxn modelId="{C8A16791-240D-4480-88EF-090143C554BC}" type="presParOf" srcId="{F5853064-1D17-46CF-BAF3-126F0A7D3C24}" destId="{25A5F3C2-B232-4D29-BFD9-0366A2BB21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01792B-9D82-41F5-A8D0-C86954A19FD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2C40A0E-511E-4EE5-A64B-00F2F5BDB90A}">
      <dgm:prSet/>
      <dgm:spPr/>
      <dgm:t>
        <a:bodyPr/>
        <a:lstStyle/>
        <a:p>
          <a:pPr>
            <a:lnSpc>
              <a:spcPct val="100000"/>
            </a:lnSpc>
          </a:pPr>
          <a:r>
            <a:rPr lang="en-US">
              <a:latin typeface="Saira Medium" panose="020B0604020202020204" charset="0"/>
            </a:rPr>
            <a:t>Campaign messaging promoting openness and inclusivity</a:t>
          </a:r>
        </a:p>
      </dgm:t>
    </dgm:pt>
    <dgm:pt modelId="{7838A755-165F-4548-96A5-035AA5AE2A1F}" type="parTrans" cxnId="{07D1A7FE-525F-4BD7-A9F6-51C102D5BCE7}">
      <dgm:prSet/>
      <dgm:spPr/>
      <dgm:t>
        <a:bodyPr/>
        <a:lstStyle/>
        <a:p>
          <a:endParaRPr lang="en-US"/>
        </a:p>
      </dgm:t>
    </dgm:pt>
    <dgm:pt modelId="{A3FEB314-E499-474E-8AEF-56BAC9D227CB}" type="sibTrans" cxnId="{07D1A7FE-525F-4BD7-A9F6-51C102D5BCE7}">
      <dgm:prSet/>
      <dgm:spPr/>
      <dgm:t>
        <a:bodyPr/>
        <a:lstStyle/>
        <a:p>
          <a:pPr>
            <a:lnSpc>
              <a:spcPct val="100000"/>
            </a:lnSpc>
          </a:pPr>
          <a:endParaRPr lang="en-US"/>
        </a:p>
      </dgm:t>
    </dgm:pt>
    <dgm:pt modelId="{BBEC28C2-CDF5-4787-A06D-153B49A785E6}">
      <dgm:prSet/>
      <dgm:spPr/>
      <dgm:t>
        <a:bodyPr/>
        <a:lstStyle/>
        <a:p>
          <a:pPr>
            <a:lnSpc>
              <a:spcPct val="100000"/>
            </a:lnSpc>
          </a:pPr>
          <a:r>
            <a:rPr lang="en-US">
              <a:latin typeface="Saira Medium" panose="020B0604020202020204" charset="0"/>
            </a:rPr>
            <a:t>Community engagement through “Together for Tomorrow, Enabling People”</a:t>
          </a:r>
        </a:p>
      </dgm:t>
    </dgm:pt>
    <dgm:pt modelId="{42106B64-4D2D-43D7-995F-F094E27D156E}" type="parTrans" cxnId="{7DD887B6-223C-469C-AB2F-450475598F8E}">
      <dgm:prSet/>
      <dgm:spPr/>
      <dgm:t>
        <a:bodyPr/>
        <a:lstStyle/>
        <a:p>
          <a:endParaRPr lang="en-US"/>
        </a:p>
      </dgm:t>
    </dgm:pt>
    <dgm:pt modelId="{ACB15EC3-D224-4E2D-B98C-7BF616EB952F}" type="sibTrans" cxnId="{7DD887B6-223C-469C-AB2F-450475598F8E}">
      <dgm:prSet/>
      <dgm:spPr/>
      <dgm:t>
        <a:bodyPr/>
        <a:lstStyle/>
        <a:p>
          <a:pPr>
            <a:lnSpc>
              <a:spcPct val="100000"/>
            </a:lnSpc>
          </a:pPr>
          <a:endParaRPr lang="en-US"/>
        </a:p>
      </dgm:t>
    </dgm:pt>
    <dgm:pt modelId="{B871972E-9AFA-4D69-8985-3E595E539A23}">
      <dgm:prSet/>
      <dgm:spPr/>
      <dgm:t>
        <a:bodyPr/>
        <a:lstStyle/>
        <a:p>
          <a:pPr>
            <a:lnSpc>
              <a:spcPct val="100000"/>
            </a:lnSpc>
          </a:pPr>
          <a:r>
            <a:rPr lang="en-US">
              <a:latin typeface="Saira Medium" panose="020B0604020202020204" charset="0"/>
            </a:rPr>
            <a:t>Athlete partnerships</a:t>
          </a:r>
        </a:p>
      </dgm:t>
    </dgm:pt>
    <dgm:pt modelId="{F4A570B9-66B9-482B-B615-15699163AA25}" type="parTrans" cxnId="{17EBA3C5-B2A8-43A6-B8D2-3A129E9504B2}">
      <dgm:prSet/>
      <dgm:spPr/>
      <dgm:t>
        <a:bodyPr/>
        <a:lstStyle/>
        <a:p>
          <a:endParaRPr lang="en-US"/>
        </a:p>
      </dgm:t>
    </dgm:pt>
    <dgm:pt modelId="{942074FC-7681-4021-878A-721D2C9A7880}" type="sibTrans" cxnId="{17EBA3C5-B2A8-43A6-B8D2-3A129E9504B2}">
      <dgm:prSet/>
      <dgm:spPr/>
      <dgm:t>
        <a:bodyPr/>
        <a:lstStyle/>
        <a:p>
          <a:endParaRPr lang="en-US"/>
        </a:p>
      </dgm:t>
    </dgm:pt>
    <dgm:pt modelId="{C3CC36D0-6FA6-4B40-948D-4F2DC151D4A7}" type="pres">
      <dgm:prSet presAssocID="{8601792B-9D82-41F5-A8D0-C86954A19FD4}" presName="root" presStyleCnt="0">
        <dgm:presLayoutVars>
          <dgm:dir/>
          <dgm:resizeHandles val="exact"/>
        </dgm:presLayoutVars>
      </dgm:prSet>
      <dgm:spPr/>
    </dgm:pt>
    <dgm:pt modelId="{17080614-8579-4047-BE8F-17C04B9EF90B}" type="pres">
      <dgm:prSet presAssocID="{8601792B-9D82-41F5-A8D0-C86954A19FD4}" presName="container" presStyleCnt="0">
        <dgm:presLayoutVars>
          <dgm:dir/>
          <dgm:resizeHandles val="exact"/>
        </dgm:presLayoutVars>
      </dgm:prSet>
      <dgm:spPr/>
    </dgm:pt>
    <dgm:pt modelId="{53B43019-816B-4610-85AD-F210832C552E}" type="pres">
      <dgm:prSet presAssocID="{12C40A0E-511E-4EE5-A64B-00F2F5BDB90A}" presName="compNode" presStyleCnt="0"/>
      <dgm:spPr/>
    </dgm:pt>
    <dgm:pt modelId="{86DECA9E-BDB1-45E1-872C-69FB474D4399}" type="pres">
      <dgm:prSet presAssocID="{12C40A0E-511E-4EE5-A64B-00F2F5BDB90A}" presName="iconBgRect" presStyleLbl="bgShp" presStyleIdx="0" presStyleCnt="3"/>
      <dgm:spPr/>
    </dgm:pt>
    <dgm:pt modelId="{BA62081A-0872-4320-8812-12500251BF44}" type="pres">
      <dgm:prSet presAssocID="{12C40A0E-511E-4EE5-A64B-00F2F5BDB9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FA8CBBE8-D122-4D0C-9B76-ACB3616EFB16}" type="pres">
      <dgm:prSet presAssocID="{12C40A0E-511E-4EE5-A64B-00F2F5BDB90A}" presName="spaceRect" presStyleCnt="0"/>
      <dgm:spPr/>
    </dgm:pt>
    <dgm:pt modelId="{61C2C89C-1729-4AE1-98C7-3CC8279577C3}" type="pres">
      <dgm:prSet presAssocID="{12C40A0E-511E-4EE5-A64B-00F2F5BDB90A}" presName="textRect" presStyleLbl="revTx" presStyleIdx="0" presStyleCnt="3">
        <dgm:presLayoutVars>
          <dgm:chMax val="1"/>
          <dgm:chPref val="1"/>
        </dgm:presLayoutVars>
      </dgm:prSet>
      <dgm:spPr/>
    </dgm:pt>
    <dgm:pt modelId="{47AF1F51-226D-40D3-904C-B92918F0BDC6}" type="pres">
      <dgm:prSet presAssocID="{A3FEB314-E499-474E-8AEF-56BAC9D227CB}" presName="sibTrans" presStyleLbl="sibTrans2D1" presStyleIdx="0" presStyleCnt="0"/>
      <dgm:spPr/>
    </dgm:pt>
    <dgm:pt modelId="{A7760528-5148-421D-A730-306529252D81}" type="pres">
      <dgm:prSet presAssocID="{BBEC28C2-CDF5-4787-A06D-153B49A785E6}" presName="compNode" presStyleCnt="0"/>
      <dgm:spPr/>
    </dgm:pt>
    <dgm:pt modelId="{5D94EFF9-5D8E-4B2C-8CB0-6ADFA8F1157B}" type="pres">
      <dgm:prSet presAssocID="{BBEC28C2-CDF5-4787-A06D-153B49A785E6}" presName="iconBgRect" presStyleLbl="bgShp" presStyleIdx="1" presStyleCnt="3"/>
      <dgm:spPr/>
    </dgm:pt>
    <dgm:pt modelId="{369C0CB3-7EDE-4992-A77C-E46A36887953}" type="pres">
      <dgm:prSet presAssocID="{BBEC28C2-CDF5-4787-A06D-153B49A785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12CF832-207E-4477-AE9B-6AA8D3A3987A}" type="pres">
      <dgm:prSet presAssocID="{BBEC28C2-CDF5-4787-A06D-153B49A785E6}" presName="spaceRect" presStyleCnt="0"/>
      <dgm:spPr/>
    </dgm:pt>
    <dgm:pt modelId="{7704ED05-7B49-4D81-81B8-72C880AF39D0}" type="pres">
      <dgm:prSet presAssocID="{BBEC28C2-CDF5-4787-A06D-153B49A785E6}" presName="textRect" presStyleLbl="revTx" presStyleIdx="1" presStyleCnt="3">
        <dgm:presLayoutVars>
          <dgm:chMax val="1"/>
          <dgm:chPref val="1"/>
        </dgm:presLayoutVars>
      </dgm:prSet>
      <dgm:spPr/>
    </dgm:pt>
    <dgm:pt modelId="{13F586C1-53A6-4E23-9EFA-B093F0F732BC}" type="pres">
      <dgm:prSet presAssocID="{ACB15EC3-D224-4E2D-B98C-7BF616EB952F}" presName="sibTrans" presStyleLbl="sibTrans2D1" presStyleIdx="0" presStyleCnt="0"/>
      <dgm:spPr/>
    </dgm:pt>
    <dgm:pt modelId="{60A10375-5C6F-4041-8EBE-FC1C49C05013}" type="pres">
      <dgm:prSet presAssocID="{B871972E-9AFA-4D69-8985-3E595E539A23}" presName="compNode" presStyleCnt="0"/>
      <dgm:spPr/>
    </dgm:pt>
    <dgm:pt modelId="{153166BC-36B6-421D-ACC0-F6FE95CAF447}" type="pres">
      <dgm:prSet presAssocID="{B871972E-9AFA-4D69-8985-3E595E539A23}" presName="iconBgRect" presStyleLbl="bgShp" presStyleIdx="2" presStyleCnt="3"/>
      <dgm:spPr/>
    </dgm:pt>
    <dgm:pt modelId="{0A00F840-A490-4D58-8C11-49C975391B23}" type="pres">
      <dgm:prSet presAssocID="{B871972E-9AFA-4D69-8985-3E595E539A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ketball"/>
        </a:ext>
      </dgm:extLst>
    </dgm:pt>
    <dgm:pt modelId="{E3873845-DC5E-4A79-9342-14B0EBFD2DB0}" type="pres">
      <dgm:prSet presAssocID="{B871972E-9AFA-4D69-8985-3E595E539A23}" presName="spaceRect" presStyleCnt="0"/>
      <dgm:spPr/>
    </dgm:pt>
    <dgm:pt modelId="{1BDE1CFC-454B-4AF7-802E-CFB19DFF8038}" type="pres">
      <dgm:prSet presAssocID="{B871972E-9AFA-4D69-8985-3E595E539A23}" presName="textRect" presStyleLbl="revTx" presStyleIdx="2" presStyleCnt="3">
        <dgm:presLayoutVars>
          <dgm:chMax val="1"/>
          <dgm:chPref val="1"/>
        </dgm:presLayoutVars>
      </dgm:prSet>
      <dgm:spPr/>
    </dgm:pt>
  </dgm:ptLst>
  <dgm:cxnLst>
    <dgm:cxn modelId="{3F3C2C09-DC7E-4BD8-914C-29A9D3932356}" type="presOf" srcId="{B871972E-9AFA-4D69-8985-3E595E539A23}" destId="{1BDE1CFC-454B-4AF7-802E-CFB19DFF8038}" srcOrd="0" destOrd="0" presId="urn:microsoft.com/office/officeart/2018/2/layout/IconCircleList"/>
    <dgm:cxn modelId="{CE8DDB0E-5084-4A0A-8435-0FDB49A81129}" type="presOf" srcId="{ACB15EC3-D224-4E2D-B98C-7BF616EB952F}" destId="{13F586C1-53A6-4E23-9EFA-B093F0F732BC}" srcOrd="0" destOrd="0" presId="urn:microsoft.com/office/officeart/2018/2/layout/IconCircleList"/>
    <dgm:cxn modelId="{2CDF4C1B-1DFA-4BA5-A06C-B9CAF8AB81A8}" type="presOf" srcId="{8601792B-9D82-41F5-A8D0-C86954A19FD4}" destId="{C3CC36D0-6FA6-4B40-948D-4F2DC151D4A7}" srcOrd="0" destOrd="0" presId="urn:microsoft.com/office/officeart/2018/2/layout/IconCircleList"/>
    <dgm:cxn modelId="{D0E75886-EB05-47C2-B134-E64E87D1EC38}" type="presOf" srcId="{BBEC28C2-CDF5-4787-A06D-153B49A785E6}" destId="{7704ED05-7B49-4D81-81B8-72C880AF39D0}" srcOrd="0" destOrd="0" presId="urn:microsoft.com/office/officeart/2018/2/layout/IconCircleList"/>
    <dgm:cxn modelId="{E79FAE89-823A-44A4-A667-BEA829F9CCC0}" type="presOf" srcId="{A3FEB314-E499-474E-8AEF-56BAC9D227CB}" destId="{47AF1F51-226D-40D3-904C-B92918F0BDC6}" srcOrd="0" destOrd="0" presId="urn:microsoft.com/office/officeart/2018/2/layout/IconCircleList"/>
    <dgm:cxn modelId="{E4E8148E-1280-46E2-A3DA-AFA6374D0417}" type="presOf" srcId="{12C40A0E-511E-4EE5-A64B-00F2F5BDB90A}" destId="{61C2C89C-1729-4AE1-98C7-3CC8279577C3}" srcOrd="0" destOrd="0" presId="urn:microsoft.com/office/officeart/2018/2/layout/IconCircleList"/>
    <dgm:cxn modelId="{7DD887B6-223C-469C-AB2F-450475598F8E}" srcId="{8601792B-9D82-41F5-A8D0-C86954A19FD4}" destId="{BBEC28C2-CDF5-4787-A06D-153B49A785E6}" srcOrd="1" destOrd="0" parTransId="{42106B64-4D2D-43D7-995F-F094E27D156E}" sibTransId="{ACB15EC3-D224-4E2D-B98C-7BF616EB952F}"/>
    <dgm:cxn modelId="{17EBA3C5-B2A8-43A6-B8D2-3A129E9504B2}" srcId="{8601792B-9D82-41F5-A8D0-C86954A19FD4}" destId="{B871972E-9AFA-4D69-8985-3E595E539A23}" srcOrd="2" destOrd="0" parTransId="{F4A570B9-66B9-482B-B615-15699163AA25}" sibTransId="{942074FC-7681-4021-878A-721D2C9A7880}"/>
    <dgm:cxn modelId="{07D1A7FE-525F-4BD7-A9F6-51C102D5BCE7}" srcId="{8601792B-9D82-41F5-A8D0-C86954A19FD4}" destId="{12C40A0E-511E-4EE5-A64B-00F2F5BDB90A}" srcOrd="0" destOrd="0" parTransId="{7838A755-165F-4548-96A5-035AA5AE2A1F}" sibTransId="{A3FEB314-E499-474E-8AEF-56BAC9D227CB}"/>
    <dgm:cxn modelId="{A039DE85-336B-42E0-A669-ACBCB219A469}" type="presParOf" srcId="{C3CC36D0-6FA6-4B40-948D-4F2DC151D4A7}" destId="{17080614-8579-4047-BE8F-17C04B9EF90B}" srcOrd="0" destOrd="0" presId="urn:microsoft.com/office/officeart/2018/2/layout/IconCircleList"/>
    <dgm:cxn modelId="{484043B7-220A-4EAC-A6B1-22CC03B280CE}" type="presParOf" srcId="{17080614-8579-4047-BE8F-17C04B9EF90B}" destId="{53B43019-816B-4610-85AD-F210832C552E}" srcOrd="0" destOrd="0" presId="urn:microsoft.com/office/officeart/2018/2/layout/IconCircleList"/>
    <dgm:cxn modelId="{9CE07F35-F959-400B-97D1-23A1DCD2EBE4}" type="presParOf" srcId="{53B43019-816B-4610-85AD-F210832C552E}" destId="{86DECA9E-BDB1-45E1-872C-69FB474D4399}" srcOrd="0" destOrd="0" presId="urn:microsoft.com/office/officeart/2018/2/layout/IconCircleList"/>
    <dgm:cxn modelId="{16C61B49-EB94-4060-A201-3282747A6884}" type="presParOf" srcId="{53B43019-816B-4610-85AD-F210832C552E}" destId="{BA62081A-0872-4320-8812-12500251BF44}" srcOrd="1" destOrd="0" presId="urn:microsoft.com/office/officeart/2018/2/layout/IconCircleList"/>
    <dgm:cxn modelId="{DC0B4280-D0B8-4F16-95A4-4CA316C10CDE}" type="presParOf" srcId="{53B43019-816B-4610-85AD-F210832C552E}" destId="{FA8CBBE8-D122-4D0C-9B76-ACB3616EFB16}" srcOrd="2" destOrd="0" presId="urn:microsoft.com/office/officeart/2018/2/layout/IconCircleList"/>
    <dgm:cxn modelId="{4094FD12-E331-4344-8F8A-518153C9F7A2}" type="presParOf" srcId="{53B43019-816B-4610-85AD-F210832C552E}" destId="{61C2C89C-1729-4AE1-98C7-3CC8279577C3}" srcOrd="3" destOrd="0" presId="urn:microsoft.com/office/officeart/2018/2/layout/IconCircleList"/>
    <dgm:cxn modelId="{CBBE7A0B-CF2C-4030-A7DC-D925CF358104}" type="presParOf" srcId="{17080614-8579-4047-BE8F-17C04B9EF90B}" destId="{47AF1F51-226D-40D3-904C-B92918F0BDC6}" srcOrd="1" destOrd="0" presId="urn:microsoft.com/office/officeart/2018/2/layout/IconCircleList"/>
    <dgm:cxn modelId="{B313DD12-B81A-436D-82AB-E857FF7BDC56}" type="presParOf" srcId="{17080614-8579-4047-BE8F-17C04B9EF90B}" destId="{A7760528-5148-421D-A730-306529252D81}" srcOrd="2" destOrd="0" presId="urn:microsoft.com/office/officeart/2018/2/layout/IconCircleList"/>
    <dgm:cxn modelId="{71558A5A-4A74-4A6B-AAA9-971F13FC45EB}" type="presParOf" srcId="{A7760528-5148-421D-A730-306529252D81}" destId="{5D94EFF9-5D8E-4B2C-8CB0-6ADFA8F1157B}" srcOrd="0" destOrd="0" presId="urn:microsoft.com/office/officeart/2018/2/layout/IconCircleList"/>
    <dgm:cxn modelId="{944A1081-4455-4008-A20B-9DBBADDEB535}" type="presParOf" srcId="{A7760528-5148-421D-A730-306529252D81}" destId="{369C0CB3-7EDE-4992-A77C-E46A36887953}" srcOrd="1" destOrd="0" presId="urn:microsoft.com/office/officeart/2018/2/layout/IconCircleList"/>
    <dgm:cxn modelId="{5C564ACF-8373-443A-BDDB-20A7D35B2B3F}" type="presParOf" srcId="{A7760528-5148-421D-A730-306529252D81}" destId="{312CF832-207E-4477-AE9B-6AA8D3A3987A}" srcOrd="2" destOrd="0" presId="urn:microsoft.com/office/officeart/2018/2/layout/IconCircleList"/>
    <dgm:cxn modelId="{9C19E8D7-6EB5-449A-AE0B-BFD6B6A99196}" type="presParOf" srcId="{A7760528-5148-421D-A730-306529252D81}" destId="{7704ED05-7B49-4D81-81B8-72C880AF39D0}" srcOrd="3" destOrd="0" presId="urn:microsoft.com/office/officeart/2018/2/layout/IconCircleList"/>
    <dgm:cxn modelId="{ACEBADDA-3F57-48C5-B76B-2CD5A365E58A}" type="presParOf" srcId="{17080614-8579-4047-BE8F-17C04B9EF90B}" destId="{13F586C1-53A6-4E23-9EFA-B093F0F732BC}" srcOrd="3" destOrd="0" presId="urn:microsoft.com/office/officeart/2018/2/layout/IconCircleList"/>
    <dgm:cxn modelId="{70118AAB-40E2-4A3E-B852-F0DE5BA29B2A}" type="presParOf" srcId="{17080614-8579-4047-BE8F-17C04B9EF90B}" destId="{60A10375-5C6F-4041-8EBE-FC1C49C05013}" srcOrd="4" destOrd="0" presId="urn:microsoft.com/office/officeart/2018/2/layout/IconCircleList"/>
    <dgm:cxn modelId="{E1620112-A2B1-442E-965A-D35BE12540BA}" type="presParOf" srcId="{60A10375-5C6F-4041-8EBE-FC1C49C05013}" destId="{153166BC-36B6-421D-ACC0-F6FE95CAF447}" srcOrd="0" destOrd="0" presId="urn:microsoft.com/office/officeart/2018/2/layout/IconCircleList"/>
    <dgm:cxn modelId="{8092FC59-443A-4D0B-95F5-AAA16F708DB0}" type="presParOf" srcId="{60A10375-5C6F-4041-8EBE-FC1C49C05013}" destId="{0A00F840-A490-4D58-8C11-49C975391B23}" srcOrd="1" destOrd="0" presId="urn:microsoft.com/office/officeart/2018/2/layout/IconCircleList"/>
    <dgm:cxn modelId="{D2D2031B-4367-419B-9C54-8498F6D4607D}" type="presParOf" srcId="{60A10375-5C6F-4041-8EBE-FC1C49C05013}" destId="{E3873845-DC5E-4A79-9342-14B0EBFD2DB0}" srcOrd="2" destOrd="0" presId="urn:microsoft.com/office/officeart/2018/2/layout/IconCircleList"/>
    <dgm:cxn modelId="{8E1D61EF-2E49-4EFF-A1A9-68E830C4C515}" type="presParOf" srcId="{60A10375-5C6F-4041-8EBE-FC1C49C05013}" destId="{1BDE1CFC-454B-4AF7-802E-CFB19DFF803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55D39-7BE0-45E7-B4F2-2FF3FDC3F135}">
      <dsp:nvSpPr>
        <dsp:cNvPr id="0" name=""/>
        <dsp:cNvSpPr/>
      </dsp:nvSpPr>
      <dsp:spPr>
        <a:xfrm>
          <a:off x="1422765" y="1264042"/>
          <a:ext cx="1570691" cy="15706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F3A9CB-6798-46B6-8DDF-FDD219572360}">
      <dsp:nvSpPr>
        <dsp:cNvPr id="0" name=""/>
        <dsp:cNvSpPr/>
      </dsp:nvSpPr>
      <dsp:spPr>
        <a:xfrm>
          <a:off x="462898" y="3239009"/>
          <a:ext cx="3490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latin typeface="Saira Medium" panose="020B0604020202020204" charset="0"/>
            </a:rPr>
            <a:t>Global reach through strategic placement.</a:t>
          </a:r>
        </a:p>
      </dsp:txBody>
      <dsp:txXfrm>
        <a:off x="462898" y="3239009"/>
        <a:ext cx="3490425" cy="720000"/>
      </dsp:txXfrm>
    </dsp:sp>
    <dsp:sp modelId="{61DD3828-A78A-4631-B09D-4CF09D52B7E7}">
      <dsp:nvSpPr>
        <dsp:cNvPr id="0" name=""/>
        <dsp:cNvSpPr/>
      </dsp:nvSpPr>
      <dsp:spPr>
        <a:xfrm>
          <a:off x="5524014" y="1264042"/>
          <a:ext cx="1570691" cy="15706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3C9C3D-BC09-4A1D-86CD-9F3714FF6A47}">
      <dsp:nvSpPr>
        <dsp:cNvPr id="0" name=""/>
        <dsp:cNvSpPr/>
      </dsp:nvSpPr>
      <dsp:spPr>
        <a:xfrm>
          <a:off x="4564147" y="3239009"/>
          <a:ext cx="3490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latin typeface="Saira Medium" panose="020B0604020202020204" charset="0"/>
            </a:rPr>
            <a:t>Interactive experiences at Olympic Rendezvous @ Samsung</a:t>
          </a:r>
        </a:p>
      </dsp:txBody>
      <dsp:txXfrm>
        <a:off x="4564147" y="3239009"/>
        <a:ext cx="3490425" cy="720000"/>
      </dsp:txXfrm>
    </dsp:sp>
    <dsp:sp modelId="{9D96B79F-AB08-444E-AFD0-59A5562139EF}">
      <dsp:nvSpPr>
        <dsp:cNvPr id="0" name=""/>
        <dsp:cNvSpPr/>
      </dsp:nvSpPr>
      <dsp:spPr>
        <a:xfrm>
          <a:off x="9625263" y="1264042"/>
          <a:ext cx="1570691" cy="15706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1BE04A-3EA7-471D-8A97-06EAAD5BB672}">
      <dsp:nvSpPr>
        <dsp:cNvPr id="0" name=""/>
        <dsp:cNvSpPr/>
      </dsp:nvSpPr>
      <dsp:spPr>
        <a:xfrm>
          <a:off x="8665396" y="3239009"/>
          <a:ext cx="34904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latin typeface="Saira Medium" panose="020B0604020202020204" charset="0"/>
            </a:rPr>
            <a:t>High-impact advertisements in Paris</a:t>
          </a:r>
        </a:p>
      </dsp:txBody>
      <dsp:txXfrm>
        <a:off x="8665396" y="3239009"/>
        <a:ext cx="349042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C1152-EF30-4B1A-96E1-0F1B359F7E26}">
      <dsp:nvSpPr>
        <dsp:cNvPr id="0" name=""/>
        <dsp:cNvSpPr/>
      </dsp:nvSpPr>
      <dsp:spPr>
        <a:xfrm>
          <a:off x="0" y="806"/>
          <a:ext cx="7516368" cy="188686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08C6F1-85B8-4474-846D-BAD1C16A37E1}">
      <dsp:nvSpPr>
        <dsp:cNvPr id="0" name=""/>
        <dsp:cNvSpPr/>
      </dsp:nvSpPr>
      <dsp:spPr>
        <a:xfrm>
          <a:off x="570775" y="425350"/>
          <a:ext cx="1037773" cy="1037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435B0C-3818-49BC-9F86-185313EBA8C0}">
      <dsp:nvSpPr>
        <dsp:cNvPr id="0" name=""/>
        <dsp:cNvSpPr/>
      </dsp:nvSpPr>
      <dsp:spPr>
        <a:xfrm>
          <a:off x="2179324" y="806"/>
          <a:ext cx="5337043" cy="188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693" tIns="199693" rIns="199693" bIns="199693" numCol="1" spcCol="1270" anchor="ctr" anchorCtr="0">
          <a:noAutofit/>
        </a:bodyPr>
        <a:lstStyle/>
        <a:p>
          <a:pPr marL="0" lvl="0" indent="0" algn="l" defTabSz="1066800">
            <a:lnSpc>
              <a:spcPct val="100000"/>
            </a:lnSpc>
            <a:spcBef>
              <a:spcPct val="0"/>
            </a:spcBef>
            <a:spcAft>
              <a:spcPct val="35000"/>
            </a:spcAft>
            <a:buNone/>
          </a:pPr>
          <a:r>
            <a:rPr lang="en-US" sz="2400" kern="1200">
              <a:latin typeface="Saira Medium" panose="020B0604020202020204" charset="0"/>
            </a:rPr>
            <a:t>Technological Integration with 17,000 Galaxy Devices</a:t>
          </a:r>
        </a:p>
      </dsp:txBody>
      <dsp:txXfrm>
        <a:off x="2179324" y="806"/>
        <a:ext cx="5337043" cy="1886860"/>
      </dsp:txXfrm>
    </dsp:sp>
    <dsp:sp modelId="{B94E791F-AB8B-4F6A-9164-AAB31F2C4319}">
      <dsp:nvSpPr>
        <dsp:cNvPr id="0" name=""/>
        <dsp:cNvSpPr/>
      </dsp:nvSpPr>
      <dsp:spPr>
        <a:xfrm>
          <a:off x="0" y="2359382"/>
          <a:ext cx="7516368" cy="1886860"/>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16EE0C56-DFDC-4EFE-B8BE-AD1B384EE812}">
      <dsp:nvSpPr>
        <dsp:cNvPr id="0" name=""/>
        <dsp:cNvSpPr/>
      </dsp:nvSpPr>
      <dsp:spPr>
        <a:xfrm>
          <a:off x="570775" y="2783926"/>
          <a:ext cx="1037773" cy="1037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1117E8-CFF3-4A6F-B076-F0F0797DADF3}">
      <dsp:nvSpPr>
        <dsp:cNvPr id="0" name=""/>
        <dsp:cNvSpPr/>
      </dsp:nvSpPr>
      <dsp:spPr>
        <a:xfrm>
          <a:off x="2179324" y="2359382"/>
          <a:ext cx="5337043" cy="188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693" tIns="199693" rIns="199693" bIns="199693" numCol="1" spcCol="1270" anchor="ctr" anchorCtr="0">
          <a:noAutofit/>
        </a:bodyPr>
        <a:lstStyle/>
        <a:p>
          <a:pPr marL="0" lvl="0" indent="0" algn="l" defTabSz="1066800">
            <a:lnSpc>
              <a:spcPct val="100000"/>
            </a:lnSpc>
            <a:spcBef>
              <a:spcPct val="0"/>
            </a:spcBef>
            <a:spcAft>
              <a:spcPct val="35000"/>
            </a:spcAft>
            <a:buNone/>
          </a:pPr>
          <a:r>
            <a:rPr lang="en-US" sz="2400" kern="1200">
              <a:latin typeface="Saira Medium" panose="020B0604020202020204" charset="0"/>
            </a:rPr>
            <a:t>Exclusive product launches like the Galaxy Z Flip6 Olympic Edition</a:t>
          </a:r>
        </a:p>
      </dsp:txBody>
      <dsp:txXfrm>
        <a:off x="2179324" y="2359382"/>
        <a:ext cx="5337043" cy="1886860"/>
      </dsp:txXfrm>
    </dsp:sp>
    <dsp:sp modelId="{31538202-AF4C-4DED-85B2-7F881A90ABD7}">
      <dsp:nvSpPr>
        <dsp:cNvPr id="0" name=""/>
        <dsp:cNvSpPr/>
      </dsp:nvSpPr>
      <dsp:spPr>
        <a:xfrm>
          <a:off x="0" y="4717958"/>
          <a:ext cx="7516368" cy="1886860"/>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C12B4261-8798-4F61-A8B1-1D2DA99B351D}">
      <dsp:nvSpPr>
        <dsp:cNvPr id="0" name=""/>
        <dsp:cNvSpPr/>
      </dsp:nvSpPr>
      <dsp:spPr>
        <a:xfrm>
          <a:off x="570775" y="5142502"/>
          <a:ext cx="1037773" cy="1037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A5F3C2-B232-4D29-BFD9-0366A2BB2138}">
      <dsp:nvSpPr>
        <dsp:cNvPr id="0" name=""/>
        <dsp:cNvSpPr/>
      </dsp:nvSpPr>
      <dsp:spPr>
        <a:xfrm>
          <a:off x="2179324" y="4717958"/>
          <a:ext cx="5337043" cy="188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693" tIns="199693" rIns="199693" bIns="199693" numCol="1" spcCol="1270" anchor="ctr" anchorCtr="0">
          <a:noAutofit/>
        </a:bodyPr>
        <a:lstStyle/>
        <a:p>
          <a:pPr marL="0" lvl="0" indent="0" algn="l" defTabSz="1066800">
            <a:lnSpc>
              <a:spcPct val="100000"/>
            </a:lnSpc>
            <a:spcBef>
              <a:spcPct val="0"/>
            </a:spcBef>
            <a:spcAft>
              <a:spcPct val="35000"/>
            </a:spcAft>
            <a:buNone/>
          </a:pPr>
          <a:r>
            <a:rPr lang="en-US" sz="2400" kern="1200">
              <a:latin typeface="Saira Medium" panose="020B0604020202020204" charset="0"/>
            </a:rPr>
            <a:t>Innovative campaigns like "Open Always Wins".</a:t>
          </a:r>
        </a:p>
      </dsp:txBody>
      <dsp:txXfrm>
        <a:off x="2179324" y="4717958"/>
        <a:ext cx="5337043" cy="18868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ECA9E-BDB1-45E1-872C-69FB474D4399}">
      <dsp:nvSpPr>
        <dsp:cNvPr id="0" name=""/>
        <dsp:cNvSpPr/>
      </dsp:nvSpPr>
      <dsp:spPr>
        <a:xfrm>
          <a:off x="181767" y="1838141"/>
          <a:ext cx="1062369" cy="106236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62081A-0872-4320-8812-12500251BF44}">
      <dsp:nvSpPr>
        <dsp:cNvPr id="0" name=""/>
        <dsp:cNvSpPr/>
      </dsp:nvSpPr>
      <dsp:spPr>
        <a:xfrm>
          <a:off x="404864" y="2061238"/>
          <a:ext cx="616174" cy="6161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C2C89C-1729-4AE1-98C7-3CC8279577C3}">
      <dsp:nvSpPr>
        <dsp:cNvPr id="0" name=""/>
        <dsp:cNvSpPr/>
      </dsp:nvSpPr>
      <dsp:spPr>
        <a:xfrm>
          <a:off x="1471786" y="1838141"/>
          <a:ext cx="2504155" cy="1062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Saira Medium" panose="020B0604020202020204" charset="0"/>
            </a:rPr>
            <a:t>Campaign messaging promoting openness and inclusivity</a:t>
          </a:r>
        </a:p>
      </dsp:txBody>
      <dsp:txXfrm>
        <a:off x="1471786" y="1838141"/>
        <a:ext cx="2504155" cy="1062369"/>
      </dsp:txXfrm>
    </dsp:sp>
    <dsp:sp modelId="{5D94EFF9-5D8E-4B2C-8CB0-6ADFA8F1157B}">
      <dsp:nvSpPr>
        <dsp:cNvPr id="0" name=""/>
        <dsp:cNvSpPr/>
      </dsp:nvSpPr>
      <dsp:spPr>
        <a:xfrm>
          <a:off x="4412272" y="1838141"/>
          <a:ext cx="1062369" cy="106236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9C0CB3-7EDE-4992-A77C-E46A36887953}">
      <dsp:nvSpPr>
        <dsp:cNvPr id="0" name=""/>
        <dsp:cNvSpPr/>
      </dsp:nvSpPr>
      <dsp:spPr>
        <a:xfrm>
          <a:off x="4635369" y="2061238"/>
          <a:ext cx="616174" cy="6161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4ED05-7B49-4D81-81B8-72C880AF39D0}">
      <dsp:nvSpPr>
        <dsp:cNvPr id="0" name=""/>
        <dsp:cNvSpPr/>
      </dsp:nvSpPr>
      <dsp:spPr>
        <a:xfrm>
          <a:off x="5702292" y="1838141"/>
          <a:ext cx="2504155" cy="1062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Saira Medium" panose="020B0604020202020204" charset="0"/>
            </a:rPr>
            <a:t>Community engagement through “Together for Tomorrow, Enabling People”</a:t>
          </a:r>
        </a:p>
      </dsp:txBody>
      <dsp:txXfrm>
        <a:off x="5702292" y="1838141"/>
        <a:ext cx="2504155" cy="1062369"/>
      </dsp:txXfrm>
    </dsp:sp>
    <dsp:sp modelId="{153166BC-36B6-421D-ACC0-F6FE95CAF447}">
      <dsp:nvSpPr>
        <dsp:cNvPr id="0" name=""/>
        <dsp:cNvSpPr/>
      </dsp:nvSpPr>
      <dsp:spPr>
        <a:xfrm>
          <a:off x="8642777" y="1838141"/>
          <a:ext cx="1062369" cy="106236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0F840-A490-4D58-8C11-49C975391B23}">
      <dsp:nvSpPr>
        <dsp:cNvPr id="0" name=""/>
        <dsp:cNvSpPr/>
      </dsp:nvSpPr>
      <dsp:spPr>
        <a:xfrm>
          <a:off x="8865875" y="2061238"/>
          <a:ext cx="616174" cy="6161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DE1CFC-454B-4AF7-802E-CFB19DFF8038}">
      <dsp:nvSpPr>
        <dsp:cNvPr id="0" name=""/>
        <dsp:cNvSpPr/>
      </dsp:nvSpPr>
      <dsp:spPr>
        <a:xfrm>
          <a:off x="9932797" y="1838141"/>
          <a:ext cx="2504155" cy="1062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latin typeface="Saira Medium" panose="020B0604020202020204" charset="0"/>
            </a:rPr>
            <a:t>Athlete partnerships</a:t>
          </a:r>
        </a:p>
      </dsp:txBody>
      <dsp:txXfrm>
        <a:off x="9932797" y="1838141"/>
        <a:ext cx="2504155" cy="106236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54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649606" y="7682399"/>
            <a:ext cx="2647950" cy="443198"/>
          </a:xfrm>
          <a:prstGeom prst="rect">
            <a:avLst/>
          </a:prstGeom>
        </p:spPr>
        <p:txBody>
          <a:bodyPr/>
          <a:lstStyle/>
          <a:p>
            <a:fld id="{64F0E216-BA48-4F04-AC4F-645AA0DD6AC6}" type="datetimeFigureOut">
              <a:rPr lang="en-US" smtClean="0"/>
              <a:t>10/15/25</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970020" y="7682399"/>
            <a:ext cx="6690360" cy="44319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11331360" y="7682399"/>
            <a:ext cx="2649854" cy="443198"/>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998599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649606" y="7682399"/>
            <a:ext cx="2647950" cy="443198"/>
          </a:xfrm>
          <a:prstGeom prst="rect">
            <a:avLst/>
          </a:prstGeom>
        </p:spPr>
        <p:txBody>
          <a:bodyPr/>
          <a:lstStyle/>
          <a:p>
            <a:fld id="{64F0E216-BA48-4F04-AC4F-645AA0DD6AC6}" type="datetimeFigureOut">
              <a:rPr lang="en-US" smtClean="0"/>
              <a:t>10/15/25</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970020" y="7682399"/>
            <a:ext cx="6690360" cy="443198"/>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11331360" y="7682399"/>
            <a:ext cx="2649854" cy="443198"/>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737918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6.jpe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hyperlink" Target="https://www.thedrum.com/news/2024/08/26/how-samsung-saved-olympics-media-dollars-gifting-17000-phones-athletes" TargetMode="External"/><Relationship Id="rId7" Type="http://schemas.openxmlformats.org/officeDocument/2006/relationships/hyperlink" Target="https://www.is.com/community/blog/samsung-in-2024-the-users-innovation-and-technology/"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news.samsung.com/my/samsung-marks-final-countdown-to-paris-2024-with-new-olympic-rendezvous-samsung-square-marigny" TargetMode="External"/><Relationship Id="rId5" Type="http://schemas.openxmlformats.org/officeDocument/2006/relationships/hyperlink" Target="https://www.campaignasia.com/article/samsung-sees-spike-in-sales-with-olympics-sponsored-winners-selfie-moments/497568" TargetMode="External"/><Relationship Id="rId4" Type="http://schemas.openxmlformats.org/officeDocument/2006/relationships/hyperlink" Target="https://civicscience.com/top-performing-brand-campaigns-of-the-2024-olympics-samsung-lead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6216729" cy="8229600"/>
          </a:xfrm>
          <a:prstGeom prst="rect">
            <a:avLst/>
          </a:prstGeom>
        </p:spPr>
      </p:pic>
      <p:sp>
        <p:nvSpPr>
          <p:cNvPr id="4" name="Text 0"/>
          <p:cNvSpPr/>
          <p:nvPr/>
        </p:nvSpPr>
        <p:spPr>
          <a:xfrm>
            <a:off x="6812691" y="1771557"/>
            <a:ext cx="7683341" cy="3212654"/>
          </a:xfrm>
          <a:prstGeom prst="rect">
            <a:avLst/>
          </a:prstGeom>
          <a:noFill/>
          <a:ln/>
        </p:spPr>
        <p:txBody>
          <a:bodyPr wrap="square" lIns="0" tIns="0" rIns="0" bIns="0" rtlCol="0" anchor="t"/>
          <a:lstStyle/>
          <a:p>
            <a:pPr algn="ctr">
              <a:lnSpc>
                <a:spcPts val="7050"/>
              </a:lnSpc>
            </a:pPr>
            <a:r>
              <a:rPr lang="en-US" sz="5400" b="1">
                <a:solidFill>
                  <a:schemeClr val="bg1"/>
                </a:solidFill>
                <a:latin typeface="Saira Medium"/>
              </a:rPr>
              <a:t>Samsung X Paris Olympics</a:t>
            </a:r>
            <a:r>
              <a:rPr lang="en-US" sz="5400" b="1">
                <a:solidFill>
                  <a:schemeClr val="bg1"/>
                </a:solidFill>
                <a:latin typeface="Saira Medium"/>
                <a:ea typeface="Saira Medium" pitchFamily="34" charset="-122"/>
                <a:cs typeface="Saira Medium" pitchFamily="34" charset="-120"/>
              </a:rPr>
              <a:t> 2024 </a:t>
            </a:r>
            <a:endParaRPr lang="en-US" sz="5400" b="1">
              <a:solidFill>
                <a:schemeClr val="bg1"/>
              </a:solidFill>
              <a:latin typeface="Saira Medium"/>
            </a:endParaRPr>
          </a:p>
        </p:txBody>
      </p:sp>
      <p:pic>
        <p:nvPicPr>
          <p:cNvPr id="10" name="Picture 9">
            <a:extLst>
              <a:ext uri="{FF2B5EF4-FFF2-40B4-BE49-F238E27FC236}">
                <a16:creationId xmlns:a16="http://schemas.microsoft.com/office/drawing/2014/main" id="{59F4CCBE-214A-8F10-3193-834721796F6C}"/>
              </a:ext>
            </a:extLst>
          </p:cNvPr>
          <p:cNvPicPr>
            <a:picLocks noChangeAspect="1"/>
          </p:cNvPicPr>
          <p:nvPr/>
        </p:nvPicPr>
        <p:blipFill>
          <a:blip r:embed="rId4"/>
          <a:stretch>
            <a:fillRect/>
          </a:stretch>
        </p:blipFill>
        <p:spPr>
          <a:xfrm>
            <a:off x="10891777" y="6529360"/>
            <a:ext cx="3652295" cy="1550102"/>
          </a:xfrm>
          <a:prstGeom prst="rect">
            <a:avLst/>
          </a:prstGeom>
        </p:spPr>
      </p:pic>
      <p:pic>
        <p:nvPicPr>
          <p:cNvPr id="12" name="Picture 11" descr="A large crowd of people in front of a tower&#10;&#10;Description automatically generated">
            <a:extLst>
              <a:ext uri="{FF2B5EF4-FFF2-40B4-BE49-F238E27FC236}">
                <a16:creationId xmlns:a16="http://schemas.microsoft.com/office/drawing/2014/main" id="{A9D14847-2A3C-E1D9-BFA7-AE06554F5CE1}"/>
              </a:ext>
            </a:extLst>
          </p:cNvPr>
          <p:cNvPicPr>
            <a:picLocks noChangeAspect="1"/>
          </p:cNvPicPr>
          <p:nvPr/>
        </p:nvPicPr>
        <p:blipFill>
          <a:blip r:embed="rId5"/>
          <a:stretch>
            <a:fillRect/>
          </a:stretch>
        </p:blipFill>
        <p:spPr>
          <a:xfrm>
            <a:off x="21618" y="2165268"/>
            <a:ext cx="6173490" cy="3467444"/>
          </a:xfrm>
          <a:prstGeom prst="rect">
            <a:avLst/>
          </a:prstGeom>
        </p:spPr>
      </p:pic>
      <p:sp>
        <p:nvSpPr>
          <p:cNvPr id="13" name="TextBox 12">
            <a:extLst>
              <a:ext uri="{FF2B5EF4-FFF2-40B4-BE49-F238E27FC236}">
                <a16:creationId xmlns:a16="http://schemas.microsoft.com/office/drawing/2014/main" id="{F2D12FA1-5D6E-5C93-214F-85AA5489E33F}"/>
              </a:ext>
            </a:extLst>
          </p:cNvPr>
          <p:cNvSpPr txBox="1"/>
          <p:nvPr/>
        </p:nvSpPr>
        <p:spPr>
          <a:xfrm>
            <a:off x="4313100" y="6165002"/>
            <a:ext cx="6366076" cy="677108"/>
          </a:xfrm>
          <a:prstGeom prst="rect">
            <a:avLst/>
          </a:prstGeom>
          <a:noFill/>
        </p:spPr>
        <p:txBody>
          <a:bodyPr wrap="square" rtlCol="0">
            <a:spAutoFit/>
          </a:bodyPr>
          <a:lstStyle/>
          <a:p>
            <a:pPr algn="ctr"/>
            <a:r>
              <a:rPr lang="en-US" sz="2000">
                <a:solidFill>
                  <a:schemeClr val="bg1"/>
                </a:solidFill>
              </a:rPr>
              <a:t>Presented By Team 5</a:t>
            </a:r>
          </a:p>
          <a:p>
            <a:pPr algn="ctr"/>
            <a:endParaRPr lang="en-US">
              <a:solidFill>
                <a:schemeClr val="bg1"/>
              </a:solidFill>
            </a:endParaRPr>
          </a:p>
        </p:txBody>
      </p:sp>
      <p:graphicFrame>
        <p:nvGraphicFramePr>
          <p:cNvPr id="14" name="Table 13">
            <a:extLst>
              <a:ext uri="{FF2B5EF4-FFF2-40B4-BE49-F238E27FC236}">
                <a16:creationId xmlns:a16="http://schemas.microsoft.com/office/drawing/2014/main" id="{BD551569-9EDA-41A9-03CD-5005D6FFA91A}"/>
              </a:ext>
            </a:extLst>
          </p:cNvPr>
          <p:cNvGraphicFramePr>
            <a:graphicFrameLocks noGrp="1"/>
          </p:cNvGraphicFramePr>
          <p:nvPr>
            <p:extLst>
              <p:ext uri="{D42A27DB-BD31-4B8C-83A1-F6EECF244321}">
                <p14:modId xmlns:p14="http://schemas.microsoft.com/office/powerpoint/2010/main" val="3505747958"/>
              </p:ext>
            </p:extLst>
          </p:nvPr>
        </p:nvGraphicFramePr>
        <p:xfrm>
          <a:off x="6527228" y="6577046"/>
          <a:ext cx="4216096" cy="1631950"/>
        </p:xfrm>
        <a:graphic>
          <a:graphicData uri="http://schemas.openxmlformats.org/drawingml/2006/table">
            <a:tbl>
              <a:tblPr/>
              <a:tblGrid>
                <a:gridCol w="4216096">
                  <a:extLst>
                    <a:ext uri="{9D8B030D-6E8A-4147-A177-3AD203B41FA5}">
                      <a16:colId xmlns:a16="http://schemas.microsoft.com/office/drawing/2014/main" val="2308445009"/>
                    </a:ext>
                  </a:extLst>
                </a:gridCol>
              </a:tblGrid>
              <a:tr h="220885">
                <a:tc>
                  <a:txBody>
                    <a:bodyPr/>
                    <a:lstStyle/>
                    <a:p>
                      <a:pPr algn="just" fontAlgn="b"/>
                      <a:r>
                        <a:rPr lang="en-US" sz="1800" b="0" i="0">
                          <a:solidFill>
                            <a:schemeClr val="bg1"/>
                          </a:solidFill>
                          <a:effectLst/>
                          <a:latin typeface="Aptos Narrow" panose="020B0004020202020204" pitchFamily="34" charset="0"/>
                        </a:rPr>
                        <a:t>Leon Luo</a:t>
                      </a:r>
                    </a:p>
                  </a:txBody>
                  <a:tcPr marL="6350" marR="6350" marT="6350" anchor="b">
                    <a:lnL>
                      <a:noFill/>
                    </a:lnL>
                    <a:lnR>
                      <a:noFill/>
                    </a:lnR>
                    <a:lnT>
                      <a:noFill/>
                    </a:lnT>
                    <a:lnB>
                      <a:noFill/>
                    </a:lnB>
                    <a:noFill/>
                  </a:tcPr>
                </a:tc>
                <a:extLst>
                  <a:ext uri="{0D108BD9-81ED-4DB2-BD59-A6C34878D82A}">
                    <a16:rowId xmlns:a16="http://schemas.microsoft.com/office/drawing/2014/main" val="54635909"/>
                  </a:ext>
                </a:extLst>
              </a:tr>
              <a:tr h="304233">
                <a:tc>
                  <a:txBody>
                    <a:bodyPr/>
                    <a:lstStyle/>
                    <a:p>
                      <a:pPr algn="just" fontAlgn="b"/>
                      <a:r>
                        <a:rPr lang="en-US" sz="1800" b="0" i="0">
                          <a:solidFill>
                            <a:schemeClr val="bg1"/>
                          </a:solidFill>
                          <a:effectLst/>
                          <a:latin typeface="Aptos Narrow" panose="020B0004020202020204" pitchFamily="34" charset="0"/>
                        </a:rPr>
                        <a:t>Shreya Bharat Parmar</a:t>
                      </a:r>
                    </a:p>
                  </a:txBody>
                  <a:tcPr marL="6350" marR="6350" marT="6350" anchor="b">
                    <a:lnL>
                      <a:noFill/>
                    </a:lnL>
                    <a:lnR>
                      <a:noFill/>
                    </a:lnR>
                    <a:lnT>
                      <a:noFill/>
                    </a:lnT>
                    <a:lnB>
                      <a:noFill/>
                    </a:lnB>
                    <a:noFill/>
                  </a:tcPr>
                </a:tc>
                <a:extLst>
                  <a:ext uri="{0D108BD9-81ED-4DB2-BD59-A6C34878D82A}">
                    <a16:rowId xmlns:a16="http://schemas.microsoft.com/office/drawing/2014/main" val="1289565263"/>
                  </a:ext>
                </a:extLst>
              </a:tr>
              <a:tr h="304233">
                <a:tc>
                  <a:txBody>
                    <a:bodyPr/>
                    <a:lstStyle/>
                    <a:p>
                      <a:pPr algn="just" fontAlgn="b"/>
                      <a:r>
                        <a:rPr lang="en-US" sz="1800" b="0" i="0">
                          <a:solidFill>
                            <a:schemeClr val="bg1"/>
                          </a:solidFill>
                          <a:effectLst/>
                          <a:latin typeface="Aptos Narrow"/>
                        </a:rPr>
                        <a:t>Chintan Samirbhai </a:t>
                      </a:r>
                      <a:r>
                        <a:rPr lang="en-US" sz="1800" b="0" i="0" err="1">
                          <a:solidFill>
                            <a:schemeClr val="bg1"/>
                          </a:solidFill>
                          <a:effectLst/>
                          <a:latin typeface="Aptos Narrow"/>
                        </a:rPr>
                        <a:t>Jikkar</a:t>
                      </a:r>
                      <a:endParaRPr lang="en-US" sz="1800" b="0" i="0">
                        <a:solidFill>
                          <a:schemeClr val="bg1"/>
                        </a:solidFill>
                        <a:effectLst/>
                        <a:latin typeface="Aptos Narrow"/>
                      </a:endParaRPr>
                    </a:p>
                  </a:txBody>
                  <a:tcPr marL="6350" marR="6350" marT="6350" anchor="b">
                    <a:lnL>
                      <a:noFill/>
                    </a:lnL>
                    <a:lnR>
                      <a:noFill/>
                    </a:lnR>
                    <a:lnT>
                      <a:noFill/>
                    </a:lnT>
                    <a:lnB>
                      <a:noFill/>
                    </a:lnB>
                    <a:noFill/>
                  </a:tcPr>
                </a:tc>
                <a:extLst>
                  <a:ext uri="{0D108BD9-81ED-4DB2-BD59-A6C34878D82A}">
                    <a16:rowId xmlns:a16="http://schemas.microsoft.com/office/drawing/2014/main" val="3538922312"/>
                  </a:ext>
                </a:extLst>
              </a:tr>
              <a:tr h="304233">
                <a:tc>
                  <a:txBody>
                    <a:bodyPr/>
                    <a:lstStyle/>
                    <a:p>
                      <a:pPr algn="just" fontAlgn="b"/>
                      <a:r>
                        <a:rPr lang="en-US" sz="1800" b="0" i="0" err="1">
                          <a:solidFill>
                            <a:schemeClr val="bg1"/>
                          </a:solidFill>
                          <a:effectLst/>
                          <a:latin typeface="Aptos Narrow" panose="020B0004020202020204" pitchFamily="34" charset="0"/>
                        </a:rPr>
                        <a:t>Fnu</a:t>
                      </a:r>
                      <a:r>
                        <a:rPr lang="en-US" sz="1800" b="0" i="0">
                          <a:solidFill>
                            <a:schemeClr val="bg1"/>
                          </a:solidFill>
                          <a:effectLst/>
                          <a:latin typeface="Aptos Narrow" panose="020B0004020202020204" pitchFamily="34" charset="0"/>
                        </a:rPr>
                        <a:t> Bhavya</a:t>
                      </a:r>
                    </a:p>
                  </a:txBody>
                  <a:tcPr marL="6350" marR="6350" marT="6350" anchor="b">
                    <a:lnL>
                      <a:noFill/>
                    </a:lnL>
                    <a:lnR>
                      <a:noFill/>
                    </a:lnR>
                    <a:lnT>
                      <a:noFill/>
                    </a:lnT>
                    <a:lnB>
                      <a:noFill/>
                    </a:lnB>
                    <a:noFill/>
                  </a:tcPr>
                </a:tc>
                <a:extLst>
                  <a:ext uri="{0D108BD9-81ED-4DB2-BD59-A6C34878D82A}">
                    <a16:rowId xmlns:a16="http://schemas.microsoft.com/office/drawing/2014/main" val="3683351269"/>
                  </a:ext>
                </a:extLst>
              </a:tr>
              <a:tr h="304233">
                <a:tc>
                  <a:txBody>
                    <a:bodyPr/>
                    <a:lstStyle/>
                    <a:p>
                      <a:pPr algn="just" fontAlgn="b"/>
                      <a:r>
                        <a:rPr lang="en-US" sz="1800" b="0" i="0">
                          <a:solidFill>
                            <a:schemeClr val="bg1"/>
                          </a:solidFill>
                          <a:effectLst/>
                          <a:latin typeface="Aptos Narrow" panose="020B0004020202020204" pitchFamily="34" charset="0"/>
                        </a:rPr>
                        <a:t>Radhika Kaw</a:t>
                      </a:r>
                    </a:p>
                  </a:txBody>
                  <a:tcPr marL="6350" marR="6350" marT="6350" anchor="b">
                    <a:lnL>
                      <a:noFill/>
                    </a:lnL>
                    <a:lnR>
                      <a:noFill/>
                    </a:lnR>
                    <a:lnT>
                      <a:noFill/>
                    </a:lnT>
                    <a:lnB>
                      <a:noFill/>
                    </a:lnB>
                    <a:noFill/>
                  </a:tcPr>
                </a:tc>
                <a:extLst>
                  <a:ext uri="{0D108BD9-81ED-4DB2-BD59-A6C34878D82A}">
                    <a16:rowId xmlns:a16="http://schemas.microsoft.com/office/drawing/2014/main" val="1114531254"/>
                  </a:ext>
                </a:extLst>
              </a:tr>
            </a:tbl>
          </a:graphicData>
        </a:graphic>
      </p:graphicFrame>
      <p:sp>
        <p:nvSpPr>
          <p:cNvPr id="15" name="TextBox 14">
            <a:extLst>
              <a:ext uri="{FF2B5EF4-FFF2-40B4-BE49-F238E27FC236}">
                <a16:creationId xmlns:a16="http://schemas.microsoft.com/office/drawing/2014/main" id="{5C20A5E5-E11C-E413-8CC3-8504E943BC4B}"/>
              </a:ext>
            </a:extLst>
          </p:cNvPr>
          <p:cNvSpPr txBox="1"/>
          <p:nvPr/>
        </p:nvSpPr>
        <p:spPr>
          <a:xfrm>
            <a:off x="7496138" y="3983578"/>
            <a:ext cx="6319777" cy="707886"/>
          </a:xfrm>
          <a:prstGeom prst="rect">
            <a:avLst/>
          </a:prstGeom>
          <a:noFill/>
        </p:spPr>
        <p:txBody>
          <a:bodyPr wrap="square" lIns="91440" tIns="45720" rIns="91440" bIns="45720" rtlCol="0" anchor="t">
            <a:spAutoFit/>
          </a:bodyPr>
          <a:lstStyle/>
          <a:p>
            <a:pPr algn="ctr"/>
            <a:r>
              <a:rPr lang="en-US" sz="2000" b="1">
                <a:solidFill>
                  <a:schemeClr val="bg1"/>
                </a:solidFill>
                <a:latin typeface="Saira Medium"/>
              </a:rPr>
              <a:t>Driving Marketing Performance Fall 2024 MBA- 806</a:t>
            </a:r>
          </a:p>
          <a:p>
            <a:pPr algn="ctr"/>
            <a:r>
              <a:rPr lang="en-US" sz="2000" b="1">
                <a:solidFill>
                  <a:schemeClr val="bg1"/>
                </a:solidFill>
                <a:latin typeface="Saira Medium"/>
              </a:rPr>
              <a:t>Presented to – Leigh Klein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0658A81F-3AFB-C349-D57E-38528C810C35}"/>
              </a:ext>
            </a:extLst>
          </p:cNvPr>
          <p:cNvSpPr/>
          <p:nvPr/>
        </p:nvSpPr>
        <p:spPr>
          <a:xfrm>
            <a:off x="2943344" y="481847"/>
            <a:ext cx="6900148" cy="614005"/>
          </a:xfrm>
          <a:prstGeom prst="rect">
            <a:avLst/>
          </a:prstGeom>
          <a:noFill/>
          <a:ln/>
        </p:spPr>
        <p:txBody>
          <a:bodyPr wrap="none" lIns="0" tIns="0" rIns="0" bIns="0" rtlCol="0" anchor="t"/>
          <a:lstStyle/>
          <a:p>
            <a:pPr marL="0" indent="0">
              <a:lnSpc>
                <a:spcPts val="4800"/>
              </a:lnSpc>
              <a:buNone/>
            </a:pPr>
            <a:r>
              <a:rPr lang="en-US" sz="5400" b="1">
                <a:solidFill>
                  <a:srgbClr val="FFFFFF"/>
                </a:solidFill>
                <a:latin typeface="Saira Medium" pitchFamily="34" charset="0"/>
                <a:ea typeface="Saira Medium" pitchFamily="34" charset="-122"/>
                <a:cs typeface="Saira Medium" pitchFamily="34" charset="-120"/>
              </a:rPr>
              <a:t>Strategic Advertisement Goals</a:t>
            </a:r>
            <a:endParaRPr lang="en-US" sz="5400" b="1"/>
          </a:p>
        </p:txBody>
      </p:sp>
      <p:sp>
        <p:nvSpPr>
          <p:cNvPr id="4" name="Shape 1">
            <a:extLst>
              <a:ext uri="{FF2B5EF4-FFF2-40B4-BE49-F238E27FC236}">
                <a16:creationId xmlns:a16="http://schemas.microsoft.com/office/drawing/2014/main" id="{F1F38F67-5A20-EBB2-9799-44C7953F6DA1}"/>
              </a:ext>
            </a:extLst>
          </p:cNvPr>
          <p:cNvSpPr/>
          <p:nvPr/>
        </p:nvSpPr>
        <p:spPr>
          <a:xfrm>
            <a:off x="3869316" y="1668304"/>
            <a:ext cx="7768590" cy="1492091"/>
          </a:xfrm>
          <a:prstGeom prst="roundRect">
            <a:avLst>
              <a:gd name="adj" fmla="val 11853"/>
            </a:avLst>
          </a:prstGeom>
          <a:solidFill>
            <a:srgbClr val="030303"/>
          </a:solidFill>
          <a:ln w="22860">
            <a:solidFill>
              <a:srgbClr val="FC8337"/>
            </a:solidFill>
            <a:prstDash val="solid"/>
          </a:ln>
        </p:spPr>
        <p:txBody>
          <a:bodyPr/>
          <a:lstStyle/>
          <a:p>
            <a:pPr algn="ctr"/>
            <a:endParaRPr lang="en-US">
              <a:latin typeface="Saira Medium" panose="020B0604020202020204" charset="0"/>
            </a:endParaRPr>
          </a:p>
        </p:txBody>
      </p:sp>
      <p:sp>
        <p:nvSpPr>
          <p:cNvPr id="5" name="Text 2">
            <a:extLst>
              <a:ext uri="{FF2B5EF4-FFF2-40B4-BE49-F238E27FC236}">
                <a16:creationId xmlns:a16="http://schemas.microsoft.com/office/drawing/2014/main" id="{423EF401-FE89-2F12-1C25-FAE66AD13684}"/>
              </a:ext>
            </a:extLst>
          </p:cNvPr>
          <p:cNvSpPr/>
          <p:nvPr/>
        </p:nvSpPr>
        <p:spPr>
          <a:xfrm>
            <a:off x="4213889" y="2240755"/>
            <a:ext cx="2456259" cy="306943"/>
          </a:xfrm>
          <a:prstGeom prst="rect">
            <a:avLst/>
          </a:prstGeom>
          <a:noFill/>
          <a:ln/>
        </p:spPr>
        <p:txBody>
          <a:bodyPr wrap="none" lIns="0" tIns="0" rIns="0" bIns="0" rtlCol="0" anchor="t"/>
          <a:lstStyle/>
          <a:p>
            <a:pPr marL="0" indent="0">
              <a:lnSpc>
                <a:spcPts val="2400"/>
              </a:lnSpc>
              <a:buNone/>
            </a:pPr>
            <a:r>
              <a:rPr lang="en-US" sz="2800">
                <a:solidFill>
                  <a:schemeClr val="bg1"/>
                </a:solidFill>
                <a:latin typeface="Saira Medium" panose="020B0604020202020204" charset="0"/>
              </a:rPr>
              <a:t>Enhancing brand visibility and engagement</a:t>
            </a:r>
            <a:endParaRPr lang="en-US">
              <a:solidFill>
                <a:schemeClr val="bg1"/>
              </a:solidFill>
              <a:latin typeface="Saira Medium" panose="020B0604020202020204" charset="0"/>
            </a:endParaRPr>
          </a:p>
        </p:txBody>
      </p:sp>
      <p:sp>
        <p:nvSpPr>
          <p:cNvPr id="6" name="Text 3">
            <a:extLst>
              <a:ext uri="{FF2B5EF4-FFF2-40B4-BE49-F238E27FC236}">
                <a16:creationId xmlns:a16="http://schemas.microsoft.com/office/drawing/2014/main" id="{514AE9C5-7BAB-DBCE-6EA1-E2F85D971F9D}"/>
              </a:ext>
            </a:extLst>
          </p:cNvPr>
          <p:cNvSpPr/>
          <p:nvPr/>
        </p:nvSpPr>
        <p:spPr>
          <a:xfrm>
            <a:off x="6393418" y="2093119"/>
            <a:ext cx="7329964" cy="628650"/>
          </a:xfrm>
          <a:prstGeom prst="rect">
            <a:avLst/>
          </a:prstGeom>
          <a:noFill/>
          <a:ln/>
        </p:spPr>
        <p:txBody>
          <a:bodyPr wrap="square" lIns="0" tIns="0" rIns="0" bIns="0" rtlCol="0" anchor="t"/>
          <a:lstStyle/>
          <a:p>
            <a:pPr marL="0" indent="0">
              <a:lnSpc>
                <a:spcPts val="2450"/>
              </a:lnSpc>
              <a:buNone/>
            </a:pPr>
            <a:endParaRPr lang="en-US" sz="1500"/>
          </a:p>
        </p:txBody>
      </p:sp>
      <p:sp>
        <p:nvSpPr>
          <p:cNvPr id="7" name="Shape 4">
            <a:extLst>
              <a:ext uri="{FF2B5EF4-FFF2-40B4-BE49-F238E27FC236}">
                <a16:creationId xmlns:a16="http://schemas.microsoft.com/office/drawing/2014/main" id="{AA6084D3-D847-EF90-F5F3-5E9077DB46FA}"/>
              </a:ext>
            </a:extLst>
          </p:cNvPr>
          <p:cNvSpPr/>
          <p:nvPr/>
        </p:nvSpPr>
        <p:spPr>
          <a:xfrm>
            <a:off x="3869316" y="3915489"/>
            <a:ext cx="7768590" cy="1177766"/>
          </a:xfrm>
          <a:prstGeom prst="roundRect">
            <a:avLst>
              <a:gd name="adj" fmla="val 15016"/>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8" name="Text 5">
            <a:extLst>
              <a:ext uri="{FF2B5EF4-FFF2-40B4-BE49-F238E27FC236}">
                <a16:creationId xmlns:a16="http://schemas.microsoft.com/office/drawing/2014/main" id="{3FE2FC3A-6DC2-9CA8-98A0-AC73ABDFF288}"/>
              </a:ext>
            </a:extLst>
          </p:cNvPr>
          <p:cNvSpPr/>
          <p:nvPr/>
        </p:nvSpPr>
        <p:spPr>
          <a:xfrm>
            <a:off x="5829747" y="4361497"/>
            <a:ext cx="2456259" cy="306943"/>
          </a:xfrm>
          <a:prstGeom prst="rect">
            <a:avLst/>
          </a:prstGeom>
          <a:noFill/>
          <a:ln/>
        </p:spPr>
        <p:txBody>
          <a:bodyPr wrap="none" lIns="0" tIns="0" rIns="0" bIns="0" rtlCol="0" anchor="t"/>
          <a:lstStyle/>
          <a:p>
            <a:pPr marL="0" indent="0">
              <a:lnSpc>
                <a:spcPts val="2400"/>
              </a:lnSpc>
              <a:buNone/>
            </a:pPr>
            <a:r>
              <a:rPr lang="en-US" sz="3200">
                <a:solidFill>
                  <a:schemeClr val="bg1"/>
                </a:solidFill>
                <a:latin typeface="Saira Medium" panose="020B0604020202020204" charset="0"/>
              </a:rPr>
              <a:t>Showcasing innovation</a:t>
            </a:r>
            <a:endParaRPr lang="en-US" sz="1400">
              <a:solidFill>
                <a:schemeClr val="bg1"/>
              </a:solidFill>
              <a:latin typeface="Saira Medium" panose="020B0604020202020204" charset="0"/>
            </a:endParaRPr>
          </a:p>
        </p:txBody>
      </p:sp>
      <p:sp>
        <p:nvSpPr>
          <p:cNvPr id="9" name="Text 6">
            <a:extLst>
              <a:ext uri="{FF2B5EF4-FFF2-40B4-BE49-F238E27FC236}">
                <a16:creationId xmlns:a16="http://schemas.microsoft.com/office/drawing/2014/main" id="{6BDD7171-3C2B-EEDC-BD93-D6E037AA5EF2}"/>
              </a:ext>
            </a:extLst>
          </p:cNvPr>
          <p:cNvSpPr/>
          <p:nvPr/>
        </p:nvSpPr>
        <p:spPr>
          <a:xfrm>
            <a:off x="6393418" y="3781663"/>
            <a:ext cx="7329964" cy="314325"/>
          </a:xfrm>
          <a:prstGeom prst="rect">
            <a:avLst/>
          </a:prstGeom>
          <a:noFill/>
          <a:ln/>
        </p:spPr>
        <p:txBody>
          <a:bodyPr wrap="none" lIns="0" tIns="0" rIns="0" bIns="0" rtlCol="0" anchor="t"/>
          <a:lstStyle/>
          <a:p>
            <a:pPr marL="0" indent="0">
              <a:lnSpc>
                <a:spcPts val="2450"/>
              </a:lnSpc>
              <a:buNone/>
            </a:pPr>
            <a:endParaRPr lang="en-US" sz="1500"/>
          </a:p>
        </p:txBody>
      </p:sp>
      <p:sp>
        <p:nvSpPr>
          <p:cNvPr id="10" name="Shape 7">
            <a:extLst>
              <a:ext uri="{FF2B5EF4-FFF2-40B4-BE49-F238E27FC236}">
                <a16:creationId xmlns:a16="http://schemas.microsoft.com/office/drawing/2014/main" id="{BD815272-9490-18FB-A67A-8F838243F2CA}"/>
              </a:ext>
            </a:extLst>
          </p:cNvPr>
          <p:cNvSpPr/>
          <p:nvPr/>
        </p:nvSpPr>
        <p:spPr>
          <a:xfrm>
            <a:off x="3869316" y="5902405"/>
            <a:ext cx="7768590" cy="1492091"/>
          </a:xfrm>
          <a:prstGeom prst="roundRect">
            <a:avLst>
              <a:gd name="adj" fmla="val 11853"/>
            </a:avLst>
          </a:prstGeom>
          <a:solidFill>
            <a:srgbClr val="030303"/>
          </a:solidFill>
          <a:ln w="22860">
            <a:solidFill>
              <a:srgbClr val="FC8337"/>
            </a:solidFill>
            <a:prstDash val="solid"/>
          </a:ln>
        </p:spPr>
        <p:txBody>
          <a:bodyPr/>
          <a:lstStyle/>
          <a:p>
            <a:pPr marL="0" indent="0">
              <a:lnSpc>
                <a:spcPts val="2400"/>
              </a:lnSpc>
              <a:buNone/>
            </a:pPr>
            <a:endParaRPr lang="en-US" sz="3200">
              <a:solidFill>
                <a:schemeClr val="bg1"/>
              </a:solidFill>
              <a:latin typeface="Saira Medium" panose="020B0604020202020204" charset="0"/>
            </a:endParaRPr>
          </a:p>
          <a:p>
            <a:pPr marL="0" indent="0" algn="ctr">
              <a:lnSpc>
                <a:spcPts val="2400"/>
              </a:lnSpc>
              <a:buNone/>
            </a:pPr>
            <a:r>
              <a:rPr lang="en-US" sz="3200">
                <a:solidFill>
                  <a:schemeClr val="bg1"/>
                </a:solidFill>
                <a:latin typeface="Saira Medium" panose="020B0604020202020204" charset="0"/>
              </a:rPr>
              <a:t>   Aligning with values of openness and inclusivity</a:t>
            </a:r>
            <a:endParaRPr lang="en-US" sz="2000">
              <a:solidFill>
                <a:schemeClr val="bg1"/>
              </a:solidFill>
              <a:latin typeface="Saira Medium" panose="020B0604020202020204" charset="0"/>
            </a:endParaRPr>
          </a:p>
        </p:txBody>
      </p:sp>
      <p:sp>
        <p:nvSpPr>
          <p:cNvPr id="11" name="Text 8">
            <a:extLst>
              <a:ext uri="{FF2B5EF4-FFF2-40B4-BE49-F238E27FC236}">
                <a16:creationId xmlns:a16="http://schemas.microsoft.com/office/drawing/2014/main" id="{C8083E97-79F3-E723-43DD-D74B3FFDAAD4}"/>
              </a:ext>
            </a:extLst>
          </p:cNvPr>
          <p:cNvSpPr/>
          <p:nvPr/>
        </p:nvSpPr>
        <p:spPr>
          <a:xfrm>
            <a:off x="6393418" y="4731068"/>
            <a:ext cx="2456259" cy="306943"/>
          </a:xfrm>
          <a:prstGeom prst="rect">
            <a:avLst/>
          </a:prstGeom>
          <a:noFill/>
          <a:ln/>
        </p:spPr>
        <p:txBody>
          <a:bodyPr wrap="none" lIns="0" tIns="0" rIns="0" bIns="0" rtlCol="0" anchor="t"/>
          <a:lstStyle/>
          <a:p>
            <a:pPr marL="0" indent="0">
              <a:lnSpc>
                <a:spcPts val="2400"/>
              </a:lnSpc>
              <a:buNone/>
            </a:pPr>
            <a:endParaRPr lang="en-US" sz="1900">
              <a:latin typeface="Saira Medium" panose="020B0604020202020204" charset="0"/>
            </a:endParaRPr>
          </a:p>
        </p:txBody>
      </p:sp>
      <p:sp>
        <p:nvSpPr>
          <p:cNvPr id="12" name="Text 9">
            <a:extLst>
              <a:ext uri="{FF2B5EF4-FFF2-40B4-BE49-F238E27FC236}">
                <a16:creationId xmlns:a16="http://schemas.microsoft.com/office/drawing/2014/main" id="{CD9C1EA2-68D9-B542-A823-90C3D3FC4574}"/>
              </a:ext>
            </a:extLst>
          </p:cNvPr>
          <p:cNvSpPr/>
          <p:nvPr/>
        </p:nvSpPr>
        <p:spPr>
          <a:xfrm>
            <a:off x="6393418" y="5155883"/>
            <a:ext cx="7329964" cy="628650"/>
          </a:xfrm>
          <a:prstGeom prst="rect">
            <a:avLst/>
          </a:prstGeom>
          <a:noFill/>
          <a:ln/>
        </p:spPr>
        <p:txBody>
          <a:bodyPr wrap="square" lIns="0" tIns="0" rIns="0" bIns="0" rtlCol="0" anchor="t"/>
          <a:lstStyle/>
          <a:p>
            <a:pPr marL="0" indent="0">
              <a:lnSpc>
                <a:spcPts val="2450"/>
              </a:lnSpc>
              <a:buNone/>
            </a:pPr>
            <a:endParaRPr lang="en-US" sz="1500"/>
          </a:p>
        </p:txBody>
      </p:sp>
      <p:pic>
        <p:nvPicPr>
          <p:cNvPr id="17" name="Picture 16">
            <a:extLst>
              <a:ext uri="{FF2B5EF4-FFF2-40B4-BE49-F238E27FC236}">
                <a16:creationId xmlns:a16="http://schemas.microsoft.com/office/drawing/2014/main" id="{ADFD45AB-C1E4-6E48-7AB2-0CA9D14714AA}"/>
              </a:ext>
            </a:extLst>
          </p:cNvPr>
          <p:cNvPicPr>
            <a:picLocks noChangeAspect="1"/>
          </p:cNvPicPr>
          <p:nvPr/>
        </p:nvPicPr>
        <p:blipFill>
          <a:blip r:embed="rId2"/>
          <a:stretch>
            <a:fillRect/>
          </a:stretch>
        </p:blipFill>
        <p:spPr>
          <a:xfrm>
            <a:off x="12662705" y="7795778"/>
            <a:ext cx="1967696" cy="433822"/>
          </a:xfrm>
          <a:prstGeom prst="rect">
            <a:avLst/>
          </a:prstGeom>
        </p:spPr>
      </p:pic>
    </p:spTree>
    <p:extLst>
      <p:ext uri="{BB962C8B-B14F-4D97-AF65-F5344CB8AC3E}">
        <p14:creationId xmlns:p14="http://schemas.microsoft.com/office/powerpoint/2010/main" val="322799799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BEA54-2EB8-7203-7219-E4859DF5FE1E}"/>
              </a:ext>
            </a:extLst>
          </p:cNvPr>
          <p:cNvSpPr txBox="1">
            <a:spLocks/>
          </p:cNvSpPr>
          <p:nvPr/>
        </p:nvSpPr>
        <p:spPr>
          <a:xfrm>
            <a:off x="1005840" y="1382572"/>
            <a:ext cx="12618720" cy="1360199"/>
          </a:xfr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spcAft>
                <a:spcPts val="600"/>
              </a:spcAft>
            </a:pPr>
            <a:r>
              <a:rPr lang="en-US" sz="5700" b="1" kern="1200">
                <a:solidFill>
                  <a:schemeClr val="tx1"/>
                </a:solidFill>
                <a:latin typeface="Saira Medium" panose="020B0604020202020204" charset="0"/>
              </a:rPr>
              <a:t>Enhancing brand visibility and engagement</a:t>
            </a:r>
          </a:p>
        </p:txBody>
      </p:sp>
      <p:graphicFrame>
        <p:nvGraphicFramePr>
          <p:cNvPr id="3" name="Content Placeholder 2">
            <a:extLst>
              <a:ext uri="{FF2B5EF4-FFF2-40B4-BE49-F238E27FC236}">
                <a16:creationId xmlns:a16="http://schemas.microsoft.com/office/drawing/2014/main" id="{78F2C1D8-43CC-E108-4B01-D5B71E06E225}"/>
              </a:ext>
            </a:extLst>
          </p:cNvPr>
          <p:cNvGraphicFramePr>
            <a:graphicFrameLocks/>
          </p:cNvGraphicFramePr>
          <p:nvPr>
            <p:extLst>
              <p:ext uri="{D42A27DB-BD31-4B8C-83A1-F6EECF244321}">
                <p14:modId xmlns:p14="http://schemas.microsoft.com/office/powerpoint/2010/main" val="2880603815"/>
              </p:ext>
            </p:extLst>
          </p:nvPr>
        </p:nvGraphicFramePr>
        <p:xfrm>
          <a:off x="1005840" y="2194560"/>
          <a:ext cx="12618720" cy="5223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452883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group of people standing in front of a building&#10;&#10;Description automatically generated">
            <a:extLst>
              <a:ext uri="{FF2B5EF4-FFF2-40B4-BE49-F238E27FC236}">
                <a16:creationId xmlns:a16="http://schemas.microsoft.com/office/drawing/2014/main" id="{2E12A1B7-E0D2-D694-5FF0-5D827CBA8A3D}"/>
              </a:ext>
            </a:extLst>
          </p:cNvPr>
          <p:cNvPicPr>
            <a:picLocks noChangeAspect="1"/>
          </p:cNvPicPr>
          <p:nvPr/>
        </p:nvPicPr>
        <p:blipFill>
          <a:blip r:embed="rId2"/>
          <a:stretch>
            <a:fillRect/>
          </a:stretch>
        </p:blipFill>
        <p:spPr>
          <a:xfrm>
            <a:off x="1863305" y="403089"/>
            <a:ext cx="10990054" cy="7373584"/>
          </a:xfrm>
          <a:prstGeom prst="rect">
            <a:avLst/>
          </a:prstGeom>
        </p:spPr>
      </p:pic>
      <p:sp>
        <p:nvSpPr>
          <p:cNvPr id="2" name="TextBox 1">
            <a:extLst>
              <a:ext uri="{FF2B5EF4-FFF2-40B4-BE49-F238E27FC236}">
                <a16:creationId xmlns:a16="http://schemas.microsoft.com/office/drawing/2014/main" id="{71981F91-0DDA-C1A5-354C-C39A6BA46D5D}"/>
              </a:ext>
            </a:extLst>
          </p:cNvPr>
          <p:cNvSpPr txBox="1"/>
          <p:nvPr/>
        </p:nvSpPr>
        <p:spPr>
          <a:xfrm>
            <a:off x="1860260" y="7784070"/>
            <a:ext cx="7225553" cy="443198"/>
          </a:xfrm>
          <a:prstGeom prst="rect">
            <a:avLst/>
          </a:prstGeom>
          <a:no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r>
              <a:rPr lang="en-US" sz="2160" b="1">
                <a:solidFill>
                  <a:schemeClr val="bg1"/>
                </a:solidFill>
              </a:rPr>
              <a:t>Olympic Rendezvous @ Samsung on Champs-Elysees</a:t>
            </a:r>
          </a:p>
        </p:txBody>
      </p:sp>
    </p:spTree>
    <p:extLst>
      <p:ext uri="{BB962C8B-B14F-4D97-AF65-F5344CB8AC3E}">
        <p14:creationId xmlns:p14="http://schemas.microsoft.com/office/powerpoint/2010/main" val="29414253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tanding in front of a display&#10;&#10;Description automatically generated">
            <a:extLst>
              <a:ext uri="{FF2B5EF4-FFF2-40B4-BE49-F238E27FC236}">
                <a16:creationId xmlns:a16="http://schemas.microsoft.com/office/drawing/2014/main" id="{D94D09D1-3FDD-EB84-F858-22B55BEBBB6A}"/>
              </a:ext>
            </a:extLst>
          </p:cNvPr>
          <p:cNvPicPr>
            <a:picLocks noChangeAspect="1"/>
          </p:cNvPicPr>
          <p:nvPr/>
        </p:nvPicPr>
        <p:blipFill>
          <a:blip r:embed="rId2"/>
          <a:srcRect t="6039" b="1530"/>
          <a:stretch/>
        </p:blipFill>
        <p:spPr>
          <a:xfrm>
            <a:off x="713019" y="540000"/>
            <a:ext cx="13164753" cy="6844648"/>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3" name="Picture 2">
            <a:extLst>
              <a:ext uri="{FF2B5EF4-FFF2-40B4-BE49-F238E27FC236}">
                <a16:creationId xmlns:a16="http://schemas.microsoft.com/office/drawing/2014/main" id="{891D083C-A3B4-57E0-9CE0-B0C50607C55A}"/>
              </a:ext>
            </a:extLst>
          </p:cNvPr>
          <p:cNvPicPr>
            <a:picLocks noChangeAspect="1"/>
          </p:cNvPicPr>
          <p:nvPr/>
        </p:nvPicPr>
        <p:blipFill>
          <a:blip r:embed="rId3"/>
          <a:stretch>
            <a:fillRect/>
          </a:stretch>
        </p:blipFill>
        <p:spPr>
          <a:xfrm>
            <a:off x="12662705" y="7808304"/>
            <a:ext cx="1967696" cy="433822"/>
          </a:xfrm>
          <a:prstGeom prst="rect">
            <a:avLst/>
          </a:prstGeom>
        </p:spPr>
      </p:pic>
    </p:spTree>
    <p:extLst>
      <p:ext uri="{BB962C8B-B14F-4D97-AF65-F5344CB8AC3E}">
        <p14:creationId xmlns:p14="http://schemas.microsoft.com/office/powerpoint/2010/main" val="185721133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person and two children walking in front of a sign&#10;&#10;Description automatically generated">
            <a:extLst>
              <a:ext uri="{FF2B5EF4-FFF2-40B4-BE49-F238E27FC236}">
                <a16:creationId xmlns:a16="http://schemas.microsoft.com/office/drawing/2014/main" id="{28B126B3-1A70-D51B-190D-CC39960B6F5B}"/>
              </a:ext>
            </a:extLst>
          </p:cNvPr>
          <p:cNvPicPr>
            <a:picLocks noChangeAspect="1"/>
          </p:cNvPicPr>
          <p:nvPr/>
        </p:nvPicPr>
        <p:blipFill>
          <a:blip r:embed="rId2"/>
          <a:stretch>
            <a:fillRect/>
          </a:stretch>
        </p:blipFill>
        <p:spPr>
          <a:xfrm>
            <a:off x="855356" y="1656390"/>
            <a:ext cx="7315200" cy="4881934"/>
          </a:xfrm>
          <a:prstGeom prst="rect">
            <a:avLst/>
          </a:prstGeom>
        </p:spPr>
      </p:pic>
      <p:pic>
        <p:nvPicPr>
          <p:cNvPr id="3" name="Picture 2" descr="A person holding a black box with a group of people behind her&#10;&#10;Description automatically generated">
            <a:extLst>
              <a:ext uri="{FF2B5EF4-FFF2-40B4-BE49-F238E27FC236}">
                <a16:creationId xmlns:a16="http://schemas.microsoft.com/office/drawing/2014/main" id="{CD8F5FB2-0739-B7AA-884D-B34A91833F42}"/>
              </a:ext>
            </a:extLst>
          </p:cNvPr>
          <p:cNvPicPr>
            <a:picLocks noChangeAspect="1"/>
          </p:cNvPicPr>
          <p:nvPr/>
        </p:nvPicPr>
        <p:blipFill>
          <a:blip r:embed="rId3"/>
          <a:stretch>
            <a:fillRect/>
          </a:stretch>
        </p:blipFill>
        <p:spPr>
          <a:xfrm>
            <a:off x="8852810" y="1652246"/>
            <a:ext cx="4937760" cy="4937760"/>
          </a:xfrm>
          <a:prstGeom prst="rect">
            <a:avLst/>
          </a:prstGeom>
        </p:spPr>
      </p:pic>
    </p:spTree>
    <p:extLst>
      <p:ext uri="{BB962C8B-B14F-4D97-AF65-F5344CB8AC3E}">
        <p14:creationId xmlns:p14="http://schemas.microsoft.com/office/powerpoint/2010/main" val="2455198593"/>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06DC3F-A7C8-72FE-9662-289A022192C0}"/>
              </a:ext>
            </a:extLst>
          </p:cNvPr>
          <p:cNvSpPr>
            <a:spLocks noGrp="1"/>
          </p:cNvSpPr>
          <p:nvPr>
            <p:ph type="title"/>
          </p:nvPr>
        </p:nvSpPr>
        <p:spPr>
          <a:xfrm>
            <a:off x="1002183" y="3105906"/>
            <a:ext cx="4616067" cy="2017788"/>
          </a:xfrm>
        </p:spPr>
        <p:txBody>
          <a:bodyPr>
            <a:normAutofit/>
          </a:bodyPr>
          <a:lstStyle/>
          <a:p>
            <a:r>
              <a:rPr lang="en-US" sz="6200">
                <a:latin typeface="Saira Medium" panose="020B0604020202020204" charset="0"/>
              </a:rPr>
              <a:t>Showcasing Innovation</a:t>
            </a:r>
          </a:p>
        </p:txBody>
      </p:sp>
      <p:graphicFrame>
        <p:nvGraphicFramePr>
          <p:cNvPr id="19" name="Content Placeholder 2">
            <a:extLst>
              <a:ext uri="{FF2B5EF4-FFF2-40B4-BE49-F238E27FC236}">
                <a16:creationId xmlns:a16="http://schemas.microsoft.com/office/drawing/2014/main" id="{2344E6BE-F5C3-367F-5E44-5934649B5424}"/>
              </a:ext>
            </a:extLst>
          </p:cNvPr>
          <p:cNvGraphicFramePr>
            <a:graphicFrameLocks noGrp="1"/>
          </p:cNvGraphicFramePr>
          <p:nvPr>
            <p:ph idx="1"/>
            <p:extLst>
              <p:ext uri="{D42A27DB-BD31-4B8C-83A1-F6EECF244321}">
                <p14:modId xmlns:p14="http://schemas.microsoft.com/office/powerpoint/2010/main" val="1433335838"/>
              </p:ext>
            </p:extLst>
          </p:nvPr>
        </p:nvGraphicFramePr>
        <p:xfrm>
          <a:off x="6111849" y="744470"/>
          <a:ext cx="7516368" cy="6605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661026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group of cell phones in boxes&#10;&#10;Description automatically generated">
            <a:extLst>
              <a:ext uri="{FF2B5EF4-FFF2-40B4-BE49-F238E27FC236}">
                <a16:creationId xmlns:a16="http://schemas.microsoft.com/office/drawing/2014/main" id="{1C800775-36A1-579A-A15E-B0C543BA3899}"/>
              </a:ext>
            </a:extLst>
          </p:cNvPr>
          <p:cNvPicPr>
            <a:picLocks noChangeAspect="1"/>
          </p:cNvPicPr>
          <p:nvPr/>
        </p:nvPicPr>
        <p:blipFill>
          <a:blip r:embed="rId2"/>
          <a:srcRect b="7569"/>
          <a:stretch/>
        </p:blipFill>
        <p:spPr>
          <a:xfrm>
            <a:off x="647280" y="648000"/>
            <a:ext cx="13335840" cy="69336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 name="TextBox 2">
            <a:extLst>
              <a:ext uri="{FF2B5EF4-FFF2-40B4-BE49-F238E27FC236}">
                <a16:creationId xmlns:a16="http://schemas.microsoft.com/office/drawing/2014/main" id="{3F585591-F18D-AD31-4D59-F4126AB4A43F}"/>
              </a:ext>
            </a:extLst>
          </p:cNvPr>
          <p:cNvSpPr txBox="1"/>
          <p:nvPr/>
        </p:nvSpPr>
        <p:spPr>
          <a:xfrm>
            <a:off x="644106" y="7567564"/>
            <a:ext cx="7440706" cy="443198"/>
          </a:xfrm>
          <a:prstGeom prst="rect">
            <a:avLst/>
          </a:prstGeom>
          <a:no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r>
              <a:rPr lang="en-US" sz="2160" b="1">
                <a:solidFill>
                  <a:schemeClr val="bg1"/>
                </a:solidFill>
              </a:rPr>
              <a:t>Samsung Galaxy Z Flip6 Olympic Edition</a:t>
            </a:r>
          </a:p>
        </p:txBody>
      </p:sp>
    </p:spTree>
    <p:extLst>
      <p:ext uri="{BB962C8B-B14F-4D97-AF65-F5344CB8AC3E}">
        <p14:creationId xmlns:p14="http://schemas.microsoft.com/office/powerpoint/2010/main" val="409249259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group of people standing in front of a counter with laptops&#10;&#10;Description automatically generated">
            <a:extLst>
              <a:ext uri="{FF2B5EF4-FFF2-40B4-BE49-F238E27FC236}">
                <a16:creationId xmlns:a16="http://schemas.microsoft.com/office/drawing/2014/main" id="{2301C1E1-EB1A-DC29-6B82-63C12513F854}"/>
              </a:ext>
            </a:extLst>
          </p:cNvPr>
          <p:cNvPicPr>
            <a:picLocks noChangeAspect="1"/>
          </p:cNvPicPr>
          <p:nvPr/>
        </p:nvPicPr>
        <p:blipFill>
          <a:blip r:embed="rId2"/>
          <a:stretch>
            <a:fillRect/>
          </a:stretch>
        </p:blipFill>
        <p:spPr>
          <a:xfrm>
            <a:off x="387564" y="1155749"/>
            <a:ext cx="6543910" cy="5921171"/>
          </a:xfrm>
          <a:prstGeom prst="rect">
            <a:avLst/>
          </a:prstGeom>
        </p:spPr>
      </p:pic>
      <p:pic>
        <p:nvPicPr>
          <p:cNvPr id="3" name="Picture 2" descr="A person in a wheelchair holding a medal&#10;&#10;Description automatically generated">
            <a:extLst>
              <a:ext uri="{FF2B5EF4-FFF2-40B4-BE49-F238E27FC236}">
                <a16:creationId xmlns:a16="http://schemas.microsoft.com/office/drawing/2014/main" id="{B74290FF-63BB-C534-C889-DD94525CBA67}"/>
              </a:ext>
            </a:extLst>
          </p:cNvPr>
          <p:cNvPicPr>
            <a:picLocks noChangeAspect="1"/>
          </p:cNvPicPr>
          <p:nvPr/>
        </p:nvPicPr>
        <p:blipFill>
          <a:blip r:embed="rId3"/>
          <a:stretch>
            <a:fillRect/>
          </a:stretch>
        </p:blipFill>
        <p:spPr>
          <a:xfrm>
            <a:off x="7153024" y="1422210"/>
            <a:ext cx="7170276" cy="5369080"/>
          </a:xfrm>
          <a:prstGeom prst="rect">
            <a:avLst/>
          </a:prstGeom>
        </p:spPr>
      </p:pic>
      <p:sp>
        <p:nvSpPr>
          <p:cNvPr id="4" name="TextBox 3">
            <a:extLst>
              <a:ext uri="{FF2B5EF4-FFF2-40B4-BE49-F238E27FC236}">
                <a16:creationId xmlns:a16="http://schemas.microsoft.com/office/drawing/2014/main" id="{A5179F49-E315-FF1D-0886-582888136EAF}"/>
              </a:ext>
            </a:extLst>
          </p:cNvPr>
          <p:cNvSpPr txBox="1"/>
          <p:nvPr/>
        </p:nvSpPr>
        <p:spPr>
          <a:xfrm>
            <a:off x="395799" y="7068247"/>
            <a:ext cx="6329082" cy="775597"/>
          </a:xfrm>
          <a:prstGeom prst="rect">
            <a:avLst/>
          </a:prstGeom>
          <a:no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r>
              <a:rPr lang="en-US" sz="2160" b="1">
                <a:solidFill>
                  <a:schemeClr val="bg1"/>
                </a:solidFill>
              </a:rPr>
              <a:t>Team Uruguay rower Bruno Cetraro Berriolo – first athlete to receive the phone.</a:t>
            </a:r>
          </a:p>
        </p:txBody>
      </p:sp>
    </p:spTree>
    <p:extLst>
      <p:ext uri="{BB962C8B-B14F-4D97-AF65-F5344CB8AC3E}">
        <p14:creationId xmlns:p14="http://schemas.microsoft.com/office/powerpoint/2010/main" val="388022072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person holding a phone to a person&#10;&#10;Description automatically generated">
            <a:extLst>
              <a:ext uri="{FF2B5EF4-FFF2-40B4-BE49-F238E27FC236}">
                <a16:creationId xmlns:a16="http://schemas.microsoft.com/office/drawing/2014/main" id="{B4831B98-2A61-754A-3697-5FE0F7B20F6F}"/>
              </a:ext>
            </a:extLst>
          </p:cNvPr>
          <p:cNvPicPr>
            <a:picLocks noChangeAspect="1"/>
          </p:cNvPicPr>
          <p:nvPr/>
        </p:nvPicPr>
        <p:blipFill>
          <a:blip r:embed="rId2"/>
          <a:stretch>
            <a:fillRect/>
          </a:stretch>
        </p:blipFill>
        <p:spPr>
          <a:xfrm>
            <a:off x="150471" y="824877"/>
            <a:ext cx="6910085" cy="6576779"/>
          </a:xfrm>
          <a:prstGeom prst="rect">
            <a:avLst/>
          </a:prstGeom>
        </p:spPr>
      </p:pic>
      <p:sp>
        <p:nvSpPr>
          <p:cNvPr id="3" name="TextBox 2">
            <a:extLst>
              <a:ext uri="{FF2B5EF4-FFF2-40B4-BE49-F238E27FC236}">
                <a16:creationId xmlns:a16="http://schemas.microsoft.com/office/drawing/2014/main" id="{D3CB91CF-4BA9-52E8-C617-26DEEBEEDD57}"/>
              </a:ext>
            </a:extLst>
          </p:cNvPr>
          <p:cNvSpPr txBox="1"/>
          <p:nvPr/>
        </p:nvSpPr>
        <p:spPr>
          <a:xfrm>
            <a:off x="3210041" y="7405524"/>
            <a:ext cx="8213022" cy="443198"/>
          </a:xfrm>
          <a:prstGeom prst="rect">
            <a:avLst/>
          </a:prstGeom>
          <a:no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r>
              <a:rPr lang="en-US" sz="2160"/>
              <a:t>Samsung Interpreter in action at the Olympic Rendezvous</a:t>
            </a:r>
          </a:p>
        </p:txBody>
      </p:sp>
      <p:pic>
        <p:nvPicPr>
          <p:cNvPr id="4" name="Picture 3" descr="A person holding a cell phone&#10;&#10;Description automatically generated">
            <a:extLst>
              <a:ext uri="{FF2B5EF4-FFF2-40B4-BE49-F238E27FC236}">
                <a16:creationId xmlns:a16="http://schemas.microsoft.com/office/drawing/2014/main" id="{5C1C4DBE-7F65-BEB1-1395-AB226D3FAF71}"/>
              </a:ext>
            </a:extLst>
          </p:cNvPr>
          <p:cNvPicPr>
            <a:picLocks noChangeAspect="1"/>
          </p:cNvPicPr>
          <p:nvPr/>
        </p:nvPicPr>
        <p:blipFill>
          <a:blip r:embed="rId3"/>
          <a:srcRect b="22109"/>
          <a:stretch/>
        </p:blipFill>
        <p:spPr>
          <a:xfrm>
            <a:off x="7060556" y="824877"/>
            <a:ext cx="7419373" cy="6580648"/>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11801836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camera on a pole&#10;&#10;Description automatically generated">
            <a:extLst>
              <a:ext uri="{FF2B5EF4-FFF2-40B4-BE49-F238E27FC236}">
                <a16:creationId xmlns:a16="http://schemas.microsoft.com/office/drawing/2014/main" id="{7A7D41A9-286D-07B0-4270-5EE3000DCC66}"/>
              </a:ext>
            </a:extLst>
          </p:cNvPr>
          <p:cNvPicPr>
            <a:picLocks noChangeAspect="1"/>
          </p:cNvPicPr>
          <p:nvPr/>
        </p:nvPicPr>
        <p:blipFill>
          <a:blip r:embed="rId2"/>
          <a:stretch>
            <a:fillRect/>
          </a:stretch>
        </p:blipFill>
        <p:spPr>
          <a:xfrm>
            <a:off x="2374373" y="815415"/>
            <a:ext cx="9868620" cy="6587269"/>
          </a:xfrm>
          <a:prstGeom prst="rect">
            <a:avLst/>
          </a:prstGeom>
        </p:spPr>
      </p:pic>
      <p:sp>
        <p:nvSpPr>
          <p:cNvPr id="3" name="TextBox 2">
            <a:extLst>
              <a:ext uri="{FF2B5EF4-FFF2-40B4-BE49-F238E27FC236}">
                <a16:creationId xmlns:a16="http://schemas.microsoft.com/office/drawing/2014/main" id="{C9A72342-3535-9C94-04C7-C489DDBEAA33}"/>
              </a:ext>
            </a:extLst>
          </p:cNvPr>
          <p:cNvSpPr txBox="1"/>
          <p:nvPr/>
        </p:nvSpPr>
        <p:spPr>
          <a:xfrm>
            <a:off x="2371081" y="7414319"/>
            <a:ext cx="9854747" cy="775597"/>
          </a:xfrm>
          <a:prstGeom prst="rect">
            <a:avLst/>
          </a:prstGeom>
          <a:no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r>
              <a:rPr lang="en-US" sz="2160" b="1">
                <a:solidFill>
                  <a:schemeClr val="bg1"/>
                </a:solidFill>
              </a:rPr>
              <a:t>Fleet of 250+ S24 Ultra setup at prime locations to assist with broadcasting the opening ceremony.</a:t>
            </a:r>
          </a:p>
        </p:txBody>
      </p:sp>
    </p:spTree>
    <p:extLst>
      <p:ext uri="{BB962C8B-B14F-4D97-AF65-F5344CB8AC3E}">
        <p14:creationId xmlns:p14="http://schemas.microsoft.com/office/powerpoint/2010/main" val="377651971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A3ADCB3A-2790-8DE5-4CA7-C908E168662D}"/>
              </a:ext>
            </a:extLst>
          </p:cNvPr>
          <p:cNvSpPr/>
          <p:nvPr/>
        </p:nvSpPr>
        <p:spPr>
          <a:xfrm>
            <a:off x="2152898" y="3770456"/>
            <a:ext cx="10977920" cy="691872"/>
          </a:xfrm>
          <a:prstGeom prst="rect">
            <a:avLst/>
          </a:prstGeom>
          <a:noFill/>
          <a:ln/>
        </p:spPr>
        <p:txBody>
          <a:bodyPr wrap="none" lIns="0" tIns="0" rIns="0" bIns="0" rtlCol="0" anchor="t"/>
          <a:lstStyle/>
          <a:p>
            <a:pPr marL="0" indent="0">
              <a:lnSpc>
                <a:spcPts val="5400"/>
              </a:lnSpc>
              <a:buNone/>
            </a:pPr>
            <a:r>
              <a:rPr lang="en-US" sz="4350">
                <a:solidFill>
                  <a:srgbClr val="FFFFFF"/>
                </a:solidFill>
                <a:latin typeface="Saira Medium" pitchFamily="34" charset="0"/>
                <a:ea typeface="Saira Medium" pitchFamily="34" charset="-122"/>
                <a:cs typeface="Saira Medium" pitchFamily="34" charset="-120"/>
              </a:rPr>
              <a:t>Overview of Samsung's Olympic Marketing</a:t>
            </a:r>
            <a:endParaRPr lang="en-US" sz="4350"/>
          </a:p>
        </p:txBody>
      </p:sp>
      <p:sp>
        <p:nvSpPr>
          <p:cNvPr id="4" name="Shape 1">
            <a:extLst>
              <a:ext uri="{FF2B5EF4-FFF2-40B4-BE49-F238E27FC236}">
                <a16:creationId xmlns:a16="http://schemas.microsoft.com/office/drawing/2014/main" id="{1AE16C1F-92DA-0601-7D85-06CEA5E46F9E}"/>
              </a:ext>
            </a:extLst>
          </p:cNvPr>
          <p:cNvSpPr/>
          <p:nvPr/>
        </p:nvSpPr>
        <p:spPr>
          <a:xfrm>
            <a:off x="774859" y="4907518"/>
            <a:ext cx="13080683" cy="30480"/>
          </a:xfrm>
          <a:prstGeom prst="roundRect">
            <a:avLst>
              <a:gd name="adj" fmla="val 653766"/>
            </a:avLst>
          </a:prstGeom>
          <a:solidFill>
            <a:srgbClr val="FFFFFF">
              <a:alpha val="24000"/>
            </a:srgbClr>
          </a:solidFill>
          <a:ln/>
        </p:spPr>
        <p:txBody>
          <a:bodyPr/>
          <a:lstStyle/>
          <a:p>
            <a:endParaRPr lang="en-US"/>
          </a:p>
        </p:txBody>
      </p:sp>
      <p:sp>
        <p:nvSpPr>
          <p:cNvPr id="5" name="Shape 2">
            <a:extLst>
              <a:ext uri="{FF2B5EF4-FFF2-40B4-BE49-F238E27FC236}">
                <a16:creationId xmlns:a16="http://schemas.microsoft.com/office/drawing/2014/main" id="{E880FC30-A5A3-8708-DDC8-5052D411D224}"/>
              </a:ext>
            </a:extLst>
          </p:cNvPr>
          <p:cNvSpPr/>
          <p:nvPr/>
        </p:nvSpPr>
        <p:spPr>
          <a:xfrm>
            <a:off x="2865953" y="4907518"/>
            <a:ext cx="30480" cy="774859"/>
          </a:xfrm>
          <a:prstGeom prst="roundRect">
            <a:avLst>
              <a:gd name="adj" fmla="val 653766"/>
            </a:avLst>
          </a:prstGeom>
          <a:solidFill>
            <a:srgbClr val="FC8337"/>
          </a:solidFill>
          <a:ln/>
        </p:spPr>
        <p:txBody>
          <a:bodyPr/>
          <a:lstStyle/>
          <a:p>
            <a:endParaRPr lang="en-US"/>
          </a:p>
        </p:txBody>
      </p:sp>
      <p:sp>
        <p:nvSpPr>
          <p:cNvPr id="6" name="Shape 3">
            <a:extLst>
              <a:ext uri="{FF2B5EF4-FFF2-40B4-BE49-F238E27FC236}">
                <a16:creationId xmlns:a16="http://schemas.microsoft.com/office/drawing/2014/main" id="{CC394B03-BF40-9060-392C-9468D5B6B08C}"/>
              </a:ext>
            </a:extLst>
          </p:cNvPr>
          <p:cNvSpPr/>
          <p:nvPr/>
        </p:nvSpPr>
        <p:spPr>
          <a:xfrm>
            <a:off x="2632115" y="4658439"/>
            <a:ext cx="498158" cy="498157"/>
          </a:xfrm>
          <a:prstGeom prst="roundRect">
            <a:avLst>
              <a:gd name="adj" fmla="val 40001"/>
            </a:avLst>
          </a:prstGeom>
          <a:solidFill>
            <a:srgbClr val="030303"/>
          </a:solidFill>
          <a:ln w="22860">
            <a:solidFill>
              <a:srgbClr val="FC8337"/>
            </a:solidFill>
            <a:prstDash val="solid"/>
          </a:ln>
        </p:spPr>
        <p:txBody>
          <a:bodyPr/>
          <a:lstStyle/>
          <a:p>
            <a:endParaRPr lang="en-US"/>
          </a:p>
        </p:txBody>
      </p:sp>
      <p:sp>
        <p:nvSpPr>
          <p:cNvPr id="7" name="Text 4">
            <a:extLst>
              <a:ext uri="{FF2B5EF4-FFF2-40B4-BE49-F238E27FC236}">
                <a16:creationId xmlns:a16="http://schemas.microsoft.com/office/drawing/2014/main" id="{E1F1BDBF-9D47-B27E-694F-B21D1F86677D}"/>
              </a:ext>
            </a:extLst>
          </p:cNvPr>
          <p:cNvSpPr/>
          <p:nvPr/>
        </p:nvSpPr>
        <p:spPr>
          <a:xfrm>
            <a:off x="2817495" y="4741426"/>
            <a:ext cx="127278" cy="332065"/>
          </a:xfrm>
          <a:prstGeom prst="rect">
            <a:avLst/>
          </a:prstGeom>
          <a:noFill/>
          <a:ln/>
        </p:spPr>
        <p:txBody>
          <a:bodyPr wrap="none" lIns="0" tIns="0" rIns="0" bIns="0" rtlCol="0" anchor="t"/>
          <a:lstStyle/>
          <a:p>
            <a:pPr marL="0" indent="0" algn="ctr">
              <a:lnSpc>
                <a:spcPts val="2600"/>
              </a:lnSpc>
              <a:buNone/>
            </a:pPr>
            <a:r>
              <a:rPr lang="en-US" sz="2600">
                <a:solidFill>
                  <a:srgbClr val="E5E0DF"/>
                </a:solidFill>
                <a:latin typeface="Saira Medium" pitchFamily="34" charset="0"/>
                <a:ea typeface="Saira Medium" pitchFamily="34" charset="-122"/>
                <a:cs typeface="Saira Medium" pitchFamily="34" charset="-120"/>
              </a:rPr>
              <a:t>1</a:t>
            </a:r>
            <a:endParaRPr lang="en-US" sz="2600"/>
          </a:p>
        </p:txBody>
      </p:sp>
      <p:sp>
        <p:nvSpPr>
          <p:cNvPr id="8" name="Text 5">
            <a:extLst>
              <a:ext uri="{FF2B5EF4-FFF2-40B4-BE49-F238E27FC236}">
                <a16:creationId xmlns:a16="http://schemas.microsoft.com/office/drawing/2014/main" id="{F2574B83-F247-D252-BF0D-EDBF4458D604}"/>
              </a:ext>
            </a:extLst>
          </p:cNvPr>
          <p:cNvSpPr/>
          <p:nvPr/>
        </p:nvSpPr>
        <p:spPr>
          <a:xfrm>
            <a:off x="1497330" y="5903833"/>
            <a:ext cx="2767608" cy="345996"/>
          </a:xfrm>
          <a:prstGeom prst="rect">
            <a:avLst/>
          </a:prstGeom>
          <a:noFill/>
          <a:ln/>
        </p:spPr>
        <p:txBody>
          <a:bodyPr wrap="none" lIns="0" tIns="0" rIns="0" bIns="0" rtlCol="0" anchor="t"/>
          <a:lstStyle/>
          <a:p>
            <a:pPr marL="0" indent="0" algn="ctr">
              <a:lnSpc>
                <a:spcPts val="2700"/>
              </a:lnSpc>
              <a:buNone/>
            </a:pPr>
            <a:r>
              <a:rPr lang="en-US" sz="2150" b="1">
                <a:solidFill>
                  <a:srgbClr val="E5E0DF"/>
                </a:solidFill>
                <a:latin typeface="Saira Medium"/>
                <a:ea typeface="Saira Medium" pitchFamily="34" charset="-122"/>
                <a:cs typeface="Saira Medium" pitchFamily="34" charset="-120"/>
              </a:rPr>
              <a:t>Sponsorship</a:t>
            </a:r>
            <a:endParaRPr lang="en-US" sz="2150" b="1">
              <a:latin typeface="Saira Medium"/>
              <a:cs typeface="Calibri"/>
            </a:endParaRPr>
          </a:p>
        </p:txBody>
      </p:sp>
      <p:sp>
        <p:nvSpPr>
          <p:cNvPr id="9" name="Text 6">
            <a:extLst>
              <a:ext uri="{FF2B5EF4-FFF2-40B4-BE49-F238E27FC236}">
                <a16:creationId xmlns:a16="http://schemas.microsoft.com/office/drawing/2014/main" id="{75106738-7281-57DC-6F5B-C4026487FD46}"/>
              </a:ext>
            </a:extLst>
          </p:cNvPr>
          <p:cNvSpPr/>
          <p:nvPr/>
        </p:nvSpPr>
        <p:spPr>
          <a:xfrm>
            <a:off x="996196" y="6382583"/>
            <a:ext cx="3769995" cy="1062990"/>
          </a:xfrm>
          <a:prstGeom prst="rect">
            <a:avLst/>
          </a:prstGeom>
          <a:noFill/>
          <a:ln/>
        </p:spPr>
        <p:txBody>
          <a:bodyPr wrap="square" lIns="0" tIns="0" rIns="0" bIns="0" rtlCol="0" anchor="t"/>
          <a:lstStyle/>
          <a:p>
            <a:pPr marL="0" indent="0" algn="ctr">
              <a:lnSpc>
                <a:spcPts val="2750"/>
              </a:lnSpc>
              <a:buNone/>
            </a:pPr>
            <a:r>
              <a:rPr lang="en-US" sz="1700">
                <a:solidFill>
                  <a:srgbClr val="E5E0DF"/>
                </a:solidFill>
                <a:latin typeface="Saira Medium"/>
                <a:ea typeface="Roboto"/>
                <a:cs typeface="Roboto"/>
              </a:rPr>
              <a:t>Samsung continues its long-standing partnership with the Olympics, reinforcing brand prestige.</a:t>
            </a:r>
            <a:endParaRPr lang="en-US" sz="1700">
              <a:latin typeface="Saira Medium"/>
              <a:ea typeface="Roboto"/>
              <a:cs typeface="Roboto"/>
            </a:endParaRPr>
          </a:p>
        </p:txBody>
      </p:sp>
      <p:sp>
        <p:nvSpPr>
          <p:cNvPr id="10" name="Shape 7">
            <a:extLst>
              <a:ext uri="{FF2B5EF4-FFF2-40B4-BE49-F238E27FC236}">
                <a16:creationId xmlns:a16="http://schemas.microsoft.com/office/drawing/2014/main" id="{8DBC2948-23C2-4A8E-5288-87879A5B0759}"/>
              </a:ext>
            </a:extLst>
          </p:cNvPr>
          <p:cNvSpPr/>
          <p:nvPr/>
        </p:nvSpPr>
        <p:spPr>
          <a:xfrm>
            <a:off x="7299960" y="4907518"/>
            <a:ext cx="30480" cy="774859"/>
          </a:xfrm>
          <a:prstGeom prst="roundRect">
            <a:avLst>
              <a:gd name="adj" fmla="val 653766"/>
            </a:avLst>
          </a:prstGeom>
          <a:solidFill>
            <a:srgbClr val="FC8337"/>
          </a:solidFill>
          <a:ln/>
        </p:spPr>
        <p:txBody>
          <a:bodyPr/>
          <a:lstStyle/>
          <a:p>
            <a:endParaRPr lang="en-US"/>
          </a:p>
        </p:txBody>
      </p:sp>
      <p:sp>
        <p:nvSpPr>
          <p:cNvPr id="11" name="Shape 8">
            <a:extLst>
              <a:ext uri="{FF2B5EF4-FFF2-40B4-BE49-F238E27FC236}">
                <a16:creationId xmlns:a16="http://schemas.microsoft.com/office/drawing/2014/main" id="{DDCA2CFE-860E-7022-4840-1EDBBE69DBB2}"/>
              </a:ext>
            </a:extLst>
          </p:cNvPr>
          <p:cNvSpPr/>
          <p:nvPr/>
        </p:nvSpPr>
        <p:spPr>
          <a:xfrm>
            <a:off x="7066121" y="4658439"/>
            <a:ext cx="498158" cy="498157"/>
          </a:xfrm>
          <a:prstGeom prst="roundRect">
            <a:avLst>
              <a:gd name="adj" fmla="val 40001"/>
            </a:avLst>
          </a:prstGeom>
          <a:solidFill>
            <a:srgbClr val="030303"/>
          </a:solidFill>
          <a:ln w="22860">
            <a:solidFill>
              <a:srgbClr val="FC8337"/>
            </a:solidFill>
            <a:prstDash val="solid"/>
          </a:ln>
        </p:spPr>
        <p:txBody>
          <a:bodyPr/>
          <a:lstStyle/>
          <a:p>
            <a:endParaRPr lang="en-US"/>
          </a:p>
        </p:txBody>
      </p:sp>
      <p:sp>
        <p:nvSpPr>
          <p:cNvPr id="12" name="Text 9">
            <a:extLst>
              <a:ext uri="{FF2B5EF4-FFF2-40B4-BE49-F238E27FC236}">
                <a16:creationId xmlns:a16="http://schemas.microsoft.com/office/drawing/2014/main" id="{D1ED9B7D-527D-1593-631E-7D97DB077E88}"/>
              </a:ext>
            </a:extLst>
          </p:cNvPr>
          <p:cNvSpPr/>
          <p:nvPr/>
        </p:nvSpPr>
        <p:spPr>
          <a:xfrm>
            <a:off x="7213640" y="4741426"/>
            <a:ext cx="203002" cy="332065"/>
          </a:xfrm>
          <a:prstGeom prst="rect">
            <a:avLst/>
          </a:prstGeom>
          <a:noFill/>
          <a:ln/>
        </p:spPr>
        <p:txBody>
          <a:bodyPr wrap="none" lIns="0" tIns="0" rIns="0" bIns="0" rtlCol="0" anchor="t"/>
          <a:lstStyle/>
          <a:p>
            <a:pPr marL="0" indent="0" algn="ctr">
              <a:lnSpc>
                <a:spcPts val="2600"/>
              </a:lnSpc>
              <a:buNone/>
            </a:pPr>
            <a:r>
              <a:rPr lang="en-US" sz="2600">
                <a:solidFill>
                  <a:srgbClr val="E5E0DF"/>
                </a:solidFill>
                <a:latin typeface="Saira Medium" pitchFamily="34" charset="0"/>
                <a:ea typeface="Saira Medium" pitchFamily="34" charset="-122"/>
                <a:cs typeface="Saira Medium" pitchFamily="34" charset="-120"/>
              </a:rPr>
              <a:t>2</a:t>
            </a:r>
            <a:endParaRPr lang="en-US" sz="2600"/>
          </a:p>
        </p:txBody>
      </p:sp>
      <p:sp>
        <p:nvSpPr>
          <p:cNvPr id="13" name="Text 10">
            <a:extLst>
              <a:ext uri="{FF2B5EF4-FFF2-40B4-BE49-F238E27FC236}">
                <a16:creationId xmlns:a16="http://schemas.microsoft.com/office/drawing/2014/main" id="{B4C99F91-41E1-1CFC-D2F4-78AF05713652}"/>
              </a:ext>
            </a:extLst>
          </p:cNvPr>
          <p:cNvSpPr/>
          <p:nvPr/>
        </p:nvSpPr>
        <p:spPr>
          <a:xfrm>
            <a:off x="5931337" y="5903833"/>
            <a:ext cx="2767608" cy="345996"/>
          </a:xfrm>
          <a:prstGeom prst="rect">
            <a:avLst/>
          </a:prstGeom>
          <a:noFill/>
          <a:ln/>
        </p:spPr>
        <p:txBody>
          <a:bodyPr wrap="none" lIns="0" tIns="0" rIns="0" bIns="0" rtlCol="0" anchor="t"/>
          <a:lstStyle/>
          <a:p>
            <a:pPr marL="0" indent="0" algn="ctr">
              <a:lnSpc>
                <a:spcPts val="2700"/>
              </a:lnSpc>
              <a:buNone/>
            </a:pPr>
            <a:r>
              <a:rPr lang="en-US" sz="2150" b="1">
                <a:solidFill>
                  <a:srgbClr val="E5E0DF"/>
                </a:solidFill>
                <a:latin typeface="Saira Medium"/>
                <a:ea typeface="Saira Medium" pitchFamily="34" charset="-122"/>
                <a:cs typeface="Saira Medium" pitchFamily="34" charset="-120"/>
              </a:rPr>
              <a:t>Message</a:t>
            </a:r>
            <a:endParaRPr lang="en-US" sz="2150" b="1">
              <a:latin typeface="Saira Medium"/>
              <a:cs typeface="Calibri"/>
            </a:endParaRPr>
          </a:p>
        </p:txBody>
      </p:sp>
      <p:sp>
        <p:nvSpPr>
          <p:cNvPr id="14" name="Text 11">
            <a:extLst>
              <a:ext uri="{FF2B5EF4-FFF2-40B4-BE49-F238E27FC236}">
                <a16:creationId xmlns:a16="http://schemas.microsoft.com/office/drawing/2014/main" id="{68D506A1-FBBD-2585-47AE-209D3FACE97B}"/>
              </a:ext>
            </a:extLst>
          </p:cNvPr>
          <p:cNvSpPr/>
          <p:nvPr/>
        </p:nvSpPr>
        <p:spPr>
          <a:xfrm>
            <a:off x="5430203" y="6382583"/>
            <a:ext cx="3769995" cy="1062990"/>
          </a:xfrm>
          <a:prstGeom prst="rect">
            <a:avLst/>
          </a:prstGeom>
          <a:noFill/>
          <a:ln/>
        </p:spPr>
        <p:txBody>
          <a:bodyPr wrap="square" lIns="0" tIns="0" rIns="0" bIns="0" rtlCol="0" anchor="t"/>
          <a:lstStyle/>
          <a:p>
            <a:pPr marL="0" indent="0" algn="ctr">
              <a:lnSpc>
                <a:spcPts val="2750"/>
              </a:lnSpc>
              <a:buNone/>
            </a:pPr>
            <a:r>
              <a:rPr lang="en-US" sz="1700">
                <a:solidFill>
                  <a:srgbClr val="E5E0DF"/>
                </a:solidFill>
                <a:latin typeface="Saira Medium"/>
                <a:ea typeface="Roboto"/>
                <a:cs typeface="Roboto"/>
              </a:rPr>
              <a:t>"Open always wins" emphasizes Samsung's commitment to innovation and inclusivity.</a:t>
            </a:r>
            <a:endParaRPr lang="en-US" sz="1700">
              <a:latin typeface="Saira Medium"/>
              <a:ea typeface="Roboto"/>
              <a:cs typeface="Roboto"/>
            </a:endParaRPr>
          </a:p>
        </p:txBody>
      </p:sp>
      <p:sp>
        <p:nvSpPr>
          <p:cNvPr id="15" name="Shape 12">
            <a:extLst>
              <a:ext uri="{FF2B5EF4-FFF2-40B4-BE49-F238E27FC236}">
                <a16:creationId xmlns:a16="http://schemas.microsoft.com/office/drawing/2014/main" id="{5729F00C-32BA-42FE-A144-30762F307EA3}"/>
              </a:ext>
            </a:extLst>
          </p:cNvPr>
          <p:cNvSpPr/>
          <p:nvPr/>
        </p:nvSpPr>
        <p:spPr>
          <a:xfrm>
            <a:off x="11733967" y="4907518"/>
            <a:ext cx="30480" cy="774859"/>
          </a:xfrm>
          <a:prstGeom prst="roundRect">
            <a:avLst>
              <a:gd name="adj" fmla="val 653766"/>
            </a:avLst>
          </a:prstGeom>
          <a:solidFill>
            <a:srgbClr val="FC8337"/>
          </a:solidFill>
          <a:ln/>
        </p:spPr>
        <p:txBody>
          <a:bodyPr/>
          <a:lstStyle/>
          <a:p>
            <a:endParaRPr lang="en-US"/>
          </a:p>
        </p:txBody>
      </p:sp>
      <p:sp>
        <p:nvSpPr>
          <p:cNvPr id="16" name="Shape 13">
            <a:extLst>
              <a:ext uri="{FF2B5EF4-FFF2-40B4-BE49-F238E27FC236}">
                <a16:creationId xmlns:a16="http://schemas.microsoft.com/office/drawing/2014/main" id="{4E0687AA-EE7C-150B-58B3-FD076B7E52E7}"/>
              </a:ext>
            </a:extLst>
          </p:cNvPr>
          <p:cNvSpPr/>
          <p:nvPr/>
        </p:nvSpPr>
        <p:spPr>
          <a:xfrm>
            <a:off x="11500128" y="4658439"/>
            <a:ext cx="498158" cy="498157"/>
          </a:xfrm>
          <a:prstGeom prst="roundRect">
            <a:avLst>
              <a:gd name="adj" fmla="val 40001"/>
            </a:avLst>
          </a:prstGeom>
          <a:solidFill>
            <a:srgbClr val="030303"/>
          </a:solidFill>
          <a:ln w="22860">
            <a:solidFill>
              <a:srgbClr val="FC8337"/>
            </a:solidFill>
            <a:prstDash val="solid"/>
          </a:ln>
        </p:spPr>
        <p:txBody>
          <a:bodyPr/>
          <a:lstStyle/>
          <a:p>
            <a:endParaRPr lang="en-US"/>
          </a:p>
        </p:txBody>
      </p:sp>
      <p:sp>
        <p:nvSpPr>
          <p:cNvPr id="17" name="Text 14">
            <a:extLst>
              <a:ext uri="{FF2B5EF4-FFF2-40B4-BE49-F238E27FC236}">
                <a16:creationId xmlns:a16="http://schemas.microsoft.com/office/drawing/2014/main" id="{5834C534-AB72-D48A-B33B-04FBE94FB748}"/>
              </a:ext>
            </a:extLst>
          </p:cNvPr>
          <p:cNvSpPr/>
          <p:nvPr/>
        </p:nvSpPr>
        <p:spPr>
          <a:xfrm>
            <a:off x="11648837" y="4741426"/>
            <a:ext cx="200620" cy="332065"/>
          </a:xfrm>
          <a:prstGeom prst="rect">
            <a:avLst/>
          </a:prstGeom>
          <a:noFill/>
          <a:ln/>
        </p:spPr>
        <p:txBody>
          <a:bodyPr wrap="none" lIns="0" tIns="0" rIns="0" bIns="0" rtlCol="0" anchor="t"/>
          <a:lstStyle/>
          <a:p>
            <a:pPr marL="0" indent="0" algn="ctr">
              <a:lnSpc>
                <a:spcPts val="2600"/>
              </a:lnSpc>
              <a:buNone/>
            </a:pPr>
            <a:r>
              <a:rPr lang="en-US" sz="2600">
                <a:solidFill>
                  <a:srgbClr val="E5E0DF"/>
                </a:solidFill>
                <a:latin typeface="Saira Medium" pitchFamily="34" charset="0"/>
                <a:ea typeface="Saira Medium" pitchFamily="34" charset="-122"/>
                <a:cs typeface="Saira Medium" pitchFamily="34" charset="-120"/>
              </a:rPr>
              <a:t>3</a:t>
            </a:r>
            <a:endParaRPr lang="en-US" sz="2600"/>
          </a:p>
        </p:txBody>
      </p:sp>
      <p:sp>
        <p:nvSpPr>
          <p:cNvPr id="18" name="Text 15">
            <a:extLst>
              <a:ext uri="{FF2B5EF4-FFF2-40B4-BE49-F238E27FC236}">
                <a16:creationId xmlns:a16="http://schemas.microsoft.com/office/drawing/2014/main" id="{F94436D1-7E78-66F6-5580-43A9FCE2AE6F}"/>
              </a:ext>
            </a:extLst>
          </p:cNvPr>
          <p:cNvSpPr/>
          <p:nvPr/>
        </p:nvSpPr>
        <p:spPr>
          <a:xfrm>
            <a:off x="10365343" y="5903833"/>
            <a:ext cx="2767608" cy="345996"/>
          </a:xfrm>
          <a:prstGeom prst="rect">
            <a:avLst/>
          </a:prstGeom>
          <a:noFill/>
          <a:ln/>
        </p:spPr>
        <p:txBody>
          <a:bodyPr wrap="none" lIns="0" tIns="0" rIns="0" bIns="0" rtlCol="0" anchor="t"/>
          <a:lstStyle/>
          <a:p>
            <a:pPr marL="0" indent="0" algn="ctr">
              <a:lnSpc>
                <a:spcPts val="2700"/>
              </a:lnSpc>
              <a:buNone/>
            </a:pPr>
            <a:r>
              <a:rPr lang="en-US" sz="2150" b="1">
                <a:solidFill>
                  <a:srgbClr val="E5E0DF"/>
                </a:solidFill>
                <a:latin typeface="Saira Medium"/>
                <a:ea typeface="Saira Medium" pitchFamily="34" charset="-122"/>
                <a:cs typeface="Saira Medium" pitchFamily="34" charset="-120"/>
              </a:rPr>
              <a:t>Medium</a:t>
            </a:r>
            <a:endParaRPr lang="en-US" sz="2150" b="1">
              <a:latin typeface="Saira Medium"/>
              <a:cs typeface="Calibri"/>
            </a:endParaRPr>
          </a:p>
        </p:txBody>
      </p:sp>
      <p:sp>
        <p:nvSpPr>
          <p:cNvPr id="19" name="Text 16">
            <a:extLst>
              <a:ext uri="{FF2B5EF4-FFF2-40B4-BE49-F238E27FC236}">
                <a16:creationId xmlns:a16="http://schemas.microsoft.com/office/drawing/2014/main" id="{F1ED7E6E-E51A-A635-D630-4CCE5839739A}"/>
              </a:ext>
            </a:extLst>
          </p:cNvPr>
          <p:cNvSpPr/>
          <p:nvPr/>
        </p:nvSpPr>
        <p:spPr>
          <a:xfrm>
            <a:off x="9864209" y="6382583"/>
            <a:ext cx="3769995" cy="1062990"/>
          </a:xfrm>
          <a:prstGeom prst="rect">
            <a:avLst/>
          </a:prstGeom>
          <a:noFill/>
          <a:ln/>
        </p:spPr>
        <p:txBody>
          <a:bodyPr wrap="square" lIns="0" tIns="0" rIns="0" bIns="0" rtlCol="0" anchor="t"/>
          <a:lstStyle/>
          <a:p>
            <a:pPr marL="0" indent="0" algn="ctr">
              <a:lnSpc>
                <a:spcPts val="2750"/>
              </a:lnSpc>
              <a:buNone/>
            </a:pPr>
            <a:r>
              <a:rPr lang="en-US" sz="1700">
                <a:solidFill>
                  <a:srgbClr val="E5E0DF"/>
                </a:solidFill>
                <a:latin typeface="Saira Medium"/>
                <a:ea typeface="Roboto"/>
                <a:cs typeface="Roboto"/>
              </a:rPr>
              <a:t>Multi-channel approach includes video ads, social media campaigns, and interactive experiences.</a:t>
            </a:r>
            <a:endParaRPr lang="en-US" sz="1700">
              <a:latin typeface="Saira Medium"/>
              <a:ea typeface="Roboto"/>
              <a:cs typeface="Roboto"/>
            </a:endParaRPr>
          </a:p>
        </p:txBody>
      </p:sp>
      <p:pic>
        <p:nvPicPr>
          <p:cNvPr id="21" name="Picture 20">
            <a:extLst>
              <a:ext uri="{FF2B5EF4-FFF2-40B4-BE49-F238E27FC236}">
                <a16:creationId xmlns:a16="http://schemas.microsoft.com/office/drawing/2014/main" id="{8C8BE6CA-72FC-F060-E306-8386FC6BE519}"/>
              </a:ext>
            </a:extLst>
          </p:cNvPr>
          <p:cNvPicPr>
            <a:picLocks noChangeAspect="1"/>
          </p:cNvPicPr>
          <p:nvPr/>
        </p:nvPicPr>
        <p:blipFill>
          <a:blip r:embed="rId2"/>
          <a:stretch>
            <a:fillRect/>
          </a:stretch>
        </p:blipFill>
        <p:spPr>
          <a:xfrm>
            <a:off x="12662705" y="7808304"/>
            <a:ext cx="1967696" cy="433822"/>
          </a:xfrm>
          <a:prstGeom prst="rect">
            <a:avLst/>
          </a:prstGeom>
        </p:spPr>
      </p:pic>
      <p:pic>
        <p:nvPicPr>
          <p:cNvPr id="22" name="Picture 21" descr="A logo of a company&#10;&#10;Description automatically generated">
            <a:extLst>
              <a:ext uri="{FF2B5EF4-FFF2-40B4-BE49-F238E27FC236}">
                <a16:creationId xmlns:a16="http://schemas.microsoft.com/office/drawing/2014/main" id="{097457FA-7BA4-09AC-CD74-AC85253CCDFA}"/>
              </a:ext>
            </a:extLst>
          </p:cNvPr>
          <p:cNvPicPr>
            <a:picLocks noChangeAspect="1"/>
          </p:cNvPicPr>
          <p:nvPr/>
        </p:nvPicPr>
        <p:blipFill>
          <a:blip r:embed="rId3"/>
          <a:stretch>
            <a:fillRect/>
          </a:stretch>
        </p:blipFill>
        <p:spPr>
          <a:xfrm>
            <a:off x="3479889" y="377865"/>
            <a:ext cx="8323326" cy="3075006"/>
          </a:xfrm>
          <a:prstGeom prst="rect">
            <a:avLst/>
          </a:prstGeom>
        </p:spPr>
      </p:pic>
    </p:spTree>
    <p:extLst>
      <p:ext uri="{BB962C8B-B14F-4D97-AF65-F5344CB8AC3E}">
        <p14:creationId xmlns:p14="http://schemas.microsoft.com/office/powerpoint/2010/main" val="424591393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group of people on a boat&#10;&#10;Description automatically generated">
            <a:extLst>
              <a:ext uri="{FF2B5EF4-FFF2-40B4-BE49-F238E27FC236}">
                <a16:creationId xmlns:a16="http://schemas.microsoft.com/office/drawing/2014/main" id="{00EBE0A1-538D-C1E5-BF88-2E0C5661EA11}"/>
              </a:ext>
            </a:extLst>
          </p:cNvPr>
          <p:cNvPicPr>
            <a:picLocks noChangeAspect="1"/>
          </p:cNvPicPr>
          <p:nvPr/>
        </p:nvPicPr>
        <p:blipFill>
          <a:blip r:embed="rId2"/>
          <a:srcRect t="11004" b="13645"/>
          <a:stretch/>
        </p:blipFill>
        <p:spPr>
          <a:xfrm>
            <a:off x="647280" y="648000"/>
            <a:ext cx="13335840" cy="69336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 name="TextBox 2">
            <a:extLst>
              <a:ext uri="{FF2B5EF4-FFF2-40B4-BE49-F238E27FC236}">
                <a16:creationId xmlns:a16="http://schemas.microsoft.com/office/drawing/2014/main" id="{907CCB3C-115C-9C48-C73D-5D913A643E39}"/>
              </a:ext>
            </a:extLst>
          </p:cNvPr>
          <p:cNvSpPr txBox="1"/>
          <p:nvPr/>
        </p:nvSpPr>
        <p:spPr>
          <a:xfrm>
            <a:off x="647488" y="7565533"/>
            <a:ext cx="5020235" cy="443198"/>
          </a:xfrm>
          <a:prstGeom prst="rect">
            <a:avLst/>
          </a:prstGeom>
          <a:no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r>
              <a:rPr lang="en-US" sz="2160" b="1">
                <a:solidFill>
                  <a:schemeClr val="bg1"/>
                </a:solidFill>
              </a:rPr>
              <a:t>Team South Korea</a:t>
            </a:r>
          </a:p>
        </p:txBody>
      </p:sp>
    </p:spTree>
    <p:extLst>
      <p:ext uri="{BB962C8B-B14F-4D97-AF65-F5344CB8AC3E}">
        <p14:creationId xmlns:p14="http://schemas.microsoft.com/office/powerpoint/2010/main" val="370815525"/>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person and person standing next to each other&#10;&#10;Description automatically generated">
            <a:extLst>
              <a:ext uri="{FF2B5EF4-FFF2-40B4-BE49-F238E27FC236}">
                <a16:creationId xmlns:a16="http://schemas.microsoft.com/office/drawing/2014/main" id="{B6C4708F-B433-5832-3FD2-A090A49B85DF}"/>
              </a:ext>
            </a:extLst>
          </p:cNvPr>
          <p:cNvPicPr>
            <a:picLocks noChangeAspect="1"/>
          </p:cNvPicPr>
          <p:nvPr/>
        </p:nvPicPr>
        <p:blipFill>
          <a:blip r:embed="rId2"/>
          <a:srcRect t="19646" b="2463"/>
          <a:stretch/>
        </p:blipFill>
        <p:spPr>
          <a:xfrm>
            <a:off x="647280" y="648000"/>
            <a:ext cx="13335840" cy="69336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 name="TextBox 2">
            <a:extLst>
              <a:ext uri="{FF2B5EF4-FFF2-40B4-BE49-F238E27FC236}">
                <a16:creationId xmlns:a16="http://schemas.microsoft.com/office/drawing/2014/main" id="{C2275CE0-667B-0780-3793-61CD0F2B52DC}"/>
              </a:ext>
            </a:extLst>
          </p:cNvPr>
          <p:cNvSpPr txBox="1"/>
          <p:nvPr/>
        </p:nvSpPr>
        <p:spPr>
          <a:xfrm>
            <a:off x="644782" y="7566888"/>
            <a:ext cx="3227293" cy="443198"/>
          </a:xfrm>
          <a:prstGeom prst="rect">
            <a:avLst/>
          </a:prstGeom>
          <a:no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r>
              <a:rPr lang="en-US" sz="2160" b="1">
                <a:solidFill>
                  <a:schemeClr val="bg1"/>
                </a:solidFill>
              </a:rPr>
              <a:t>Team GB</a:t>
            </a:r>
          </a:p>
        </p:txBody>
      </p:sp>
    </p:spTree>
    <p:extLst>
      <p:ext uri="{BB962C8B-B14F-4D97-AF65-F5344CB8AC3E}">
        <p14:creationId xmlns:p14="http://schemas.microsoft.com/office/powerpoint/2010/main" val="186953943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group of people on a boat&#10;&#10;Description automatically generated">
            <a:extLst>
              <a:ext uri="{FF2B5EF4-FFF2-40B4-BE49-F238E27FC236}">
                <a16:creationId xmlns:a16="http://schemas.microsoft.com/office/drawing/2014/main" id="{6845B4EA-E687-C7B0-BAA6-FE8035FDC5E4}"/>
              </a:ext>
            </a:extLst>
          </p:cNvPr>
          <p:cNvPicPr>
            <a:picLocks noChangeAspect="1"/>
          </p:cNvPicPr>
          <p:nvPr/>
        </p:nvPicPr>
        <p:blipFill>
          <a:blip r:embed="rId2"/>
          <a:srcRect t="9757" b="12352"/>
          <a:stretch/>
        </p:blipFill>
        <p:spPr>
          <a:xfrm>
            <a:off x="647280" y="648000"/>
            <a:ext cx="13335840" cy="69336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 name="TextBox 2">
            <a:extLst>
              <a:ext uri="{FF2B5EF4-FFF2-40B4-BE49-F238E27FC236}">
                <a16:creationId xmlns:a16="http://schemas.microsoft.com/office/drawing/2014/main" id="{D5A883D0-ECA7-724F-1714-C4DE795A851D}"/>
              </a:ext>
            </a:extLst>
          </p:cNvPr>
          <p:cNvSpPr txBox="1"/>
          <p:nvPr/>
        </p:nvSpPr>
        <p:spPr>
          <a:xfrm>
            <a:off x="627529" y="7584141"/>
            <a:ext cx="3334870" cy="443198"/>
          </a:xfrm>
          <a:prstGeom prst="rect">
            <a:avLst/>
          </a:prstGeom>
          <a:noFill/>
        </p:spPr>
        <p:txBody>
          <a:bodyPr rot="0" spcFirstLastPara="0" vertOverflow="overflow" horzOverflow="overflow" vert="horz" wrap="square" lIns="109728" tIns="54864" rIns="109728" bIns="54864" numCol="1" spcCol="0" rtlCol="0" fromWordArt="0" anchor="t" anchorCtr="0" forceAA="0" compatLnSpc="1">
            <a:prstTxWarp prst="textNoShape">
              <a:avLst/>
            </a:prstTxWarp>
            <a:spAutoFit/>
          </a:bodyPr>
          <a:lstStyle/>
          <a:p>
            <a:r>
              <a:rPr lang="en-US" sz="2160" b="1">
                <a:solidFill>
                  <a:schemeClr val="bg1"/>
                </a:solidFill>
              </a:rPr>
              <a:t>Team Senegal</a:t>
            </a:r>
          </a:p>
        </p:txBody>
      </p:sp>
    </p:spTree>
    <p:extLst>
      <p:ext uri="{BB962C8B-B14F-4D97-AF65-F5344CB8AC3E}">
        <p14:creationId xmlns:p14="http://schemas.microsoft.com/office/powerpoint/2010/main" val="197194476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4D886-5106-D144-EC86-009D5940A0AF}"/>
              </a:ext>
            </a:extLst>
          </p:cNvPr>
          <p:cNvSpPr>
            <a:spLocks noGrp="1"/>
          </p:cNvSpPr>
          <p:nvPr>
            <p:ph type="title"/>
          </p:nvPr>
        </p:nvSpPr>
        <p:spPr>
          <a:xfrm>
            <a:off x="126914" y="1386914"/>
            <a:ext cx="14266843" cy="939089"/>
          </a:xfrm>
        </p:spPr>
        <p:txBody>
          <a:bodyPr>
            <a:normAutofit/>
          </a:bodyPr>
          <a:lstStyle/>
          <a:p>
            <a:pPr>
              <a:lnSpc>
                <a:spcPct val="90000"/>
              </a:lnSpc>
            </a:pPr>
            <a:r>
              <a:rPr lang="en-US" sz="5000" b="1">
                <a:latin typeface="Saira Medium" panose="020B0604020202020204" charset="0"/>
              </a:rPr>
              <a:t>Aligning with values of openness and inclusivity</a:t>
            </a:r>
          </a:p>
        </p:txBody>
      </p:sp>
      <p:sp>
        <p:nvSpPr>
          <p:cNvPr id="1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840" y="2238375"/>
            <a:ext cx="12508992" cy="21946"/>
          </a:xfrm>
          <a:custGeom>
            <a:avLst/>
            <a:gdLst>
              <a:gd name="connsiteX0" fmla="*/ 0 w 12508992"/>
              <a:gd name="connsiteY0" fmla="*/ 0 h 21946"/>
              <a:gd name="connsiteX1" fmla="*/ 319674 w 12508992"/>
              <a:gd name="connsiteY1" fmla="*/ 0 h 21946"/>
              <a:gd name="connsiteX2" fmla="*/ 1264798 w 12508992"/>
              <a:gd name="connsiteY2" fmla="*/ 0 h 21946"/>
              <a:gd name="connsiteX3" fmla="*/ 1959742 w 12508992"/>
              <a:gd name="connsiteY3" fmla="*/ 0 h 21946"/>
              <a:gd name="connsiteX4" fmla="*/ 2279416 w 12508992"/>
              <a:gd name="connsiteY4" fmla="*/ 0 h 21946"/>
              <a:gd name="connsiteX5" fmla="*/ 2974360 w 12508992"/>
              <a:gd name="connsiteY5" fmla="*/ 0 h 21946"/>
              <a:gd name="connsiteX6" fmla="*/ 3919484 w 12508992"/>
              <a:gd name="connsiteY6" fmla="*/ 0 h 21946"/>
              <a:gd name="connsiteX7" fmla="*/ 4489338 w 12508992"/>
              <a:gd name="connsiteY7" fmla="*/ 0 h 21946"/>
              <a:gd name="connsiteX8" fmla="*/ 5059192 w 12508992"/>
              <a:gd name="connsiteY8" fmla="*/ 0 h 21946"/>
              <a:gd name="connsiteX9" fmla="*/ 5754136 w 12508992"/>
              <a:gd name="connsiteY9" fmla="*/ 0 h 21946"/>
              <a:gd name="connsiteX10" fmla="*/ 6574170 w 12508992"/>
              <a:gd name="connsiteY10" fmla="*/ 0 h 21946"/>
              <a:gd name="connsiteX11" fmla="*/ 7394204 w 12508992"/>
              <a:gd name="connsiteY11" fmla="*/ 0 h 21946"/>
              <a:gd name="connsiteX12" fmla="*/ 8214238 w 12508992"/>
              <a:gd name="connsiteY12" fmla="*/ 0 h 21946"/>
              <a:gd name="connsiteX13" fmla="*/ 9159362 w 12508992"/>
              <a:gd name="connsiteY13" fmla="*/ 0 h 21946"/>
              <a:gd name="connsiteX14" fmla="*/ 9854306 w 12508992"/>
              <a:gd name="connsiteY14" fmla="*/ 0 h 21946"/>
              <a:gd name="connsiteX15" fmla="*/ 10674340 w 12508992"/>
              <a:gd name="connsiteY15" fmla="*/ 0 h 21946"/>
              <a:gd name="connsiteX16" fmla="*/ 11369284 w 12508992"/>
              <a:gd name="connsiteY16" fmla="*/ 0 h 21946"/>
              <a:gd name="connsiteX17" fmla="*/ 12508992 w 12508992"/>
              <a:gd name="connsiteY17" fmla="*/ 0 h 21946"/>
              <a:gd name="connsiteX18" fmla="*/ 12508992 w 12508992"/>
              <a:gd name="connsiteY18" fmla="*/ 21946 h 21946"/>
              <a:gd name="connsiteX19" fmla="*/ 11563868 w 12508992"/>
              <a:gd name="connsiteY19" fmla="*/ 21946 h 21946"/>
              <a:gd name="connsiteX20" fmla="*/ 10994014 w 12508992"/>
              <a:gd name="connsiteY20" fmla="*/ 21946 h 21946"/>
              <a:gd name="connsiteX21" fmla="*/ 10424160 w 12508992"/>
              <a:gd name="connsiteY21" fmla="*/ 21946 h 21946"/>
              <a:gd name="connsiteX22" fmla="*/ 9854306 w 12508992"/>
              <a:gd name="connsiteY22" fmla="*/ 21946 h 21946"/>
              <a:gd name="connsiteX23" fmla="*/ 9034272 w 12508992"/>
              <a:gd name="connsiteY23" fmla="*/ 21946 h 21946"/>
              <a:gd name="connsiteX24" fmla="*/ 8339328 w 12508992"/>
              <a:gd name="connsiteY24" fmla="*/ 21946 h 21946"/>
              <a:gd name="connsiteX25" fmla="*/ 8019654 w 12508992"/>
              <a:gd name="connsiteY25" fmla="*/ 21946 h 21946"/>
              <a:gd name="connsiteX26" fmla="*/ 7449800 w 12508992"/>
              <a:gd name="connsiteY26" fmla="*/ 21946 h 21946"/>
              <a:gd name="connsiteX27" fmla="*/ 6629766 w 12508992"/>
              <a:gd name="connsiteY27" fmla="*/ 21946 h 21946"/>
              <a:gd name="connsiteX28" fmla="*/ 6185002 w 12508992"/>
              <a:gd name="connsiteY28" fmla="*/ 21946 h 21946"/>
              <a:gd name="connsiteX29" fmla="*/ 5239878 w 12508992"/>
              <a:gd name="connsiteY29" fmla="*/ 21946 h 21946"/>
              <a:gd name="connsiteX30" fmla="*/ 4294754 w 12508992"/>
              <a:gd name="connsiteY30" fmla="*/ 21946 h 21946"/>
              <a:gd name="connsiteX31" fmla="*/ 3599810 w 12508992"/>
              <a:gd name="connsiteY31" fmla="*/ 21946 h 21946"/>
              <a:gd name="connsiteX32" fmla="*/ 2654686 w 12508992"/>
              <a:gd name="connsiteY32" fmla="*/ 21946 h 21946"/>
              <a:gd name="connsiteX33" fmla="*/ 1959742 w 12508992"/>
              <a:gd name="connsiteY33" fmla="*/ 21946 h 21946"/>
              <a:gd name="connsiteX34" fmla="*/ 1139708 w 12508992"/>
              <a:gd name="connsiteY34" fmla="*/ 21946 h 21946"/>
              <a:gd name="connsiteX35" fmla="*/ 820034 w 12508992"/>
              <a:gd name="connsiteY35" fmla="*/ 21946 h 21946"/>
              <a:gd name="connsiteX36" fmla="*/ 0 w 12508992"/>
              <a:gd name="connsiteY36" fmla="*/ 21946 h 21946"/>
              <a:gd name="connsiteX37" fmla="*/ 0 w 12508992"/>
              <a:gd name="connsiteY37"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8992" h="21946" fill="none" extrusionOk="0">
                <a:moveTo>
                  <a:pt x="0" y="0"/>
                </a:moveTo>
                <a:cubicBezTo>
                  <a:pt x="142942" y="7170"/>
                  <a:pt x="203308" y="11852"/>
                  <a:pt x="319674" y="0"/>
                </a:cubicBezTo>
                <a:cubicBezTo>
                  <a:pt x="436040" y="-11852"/>
                  <a:pt x="813157" y="-24592"/>
                  <a:pt x="1264798" y="0"/>
                </a:cubicBezTo>
                <a:cubicBezTo>
                  <a:pt x="1716439" y="24592"/>
                  <a:pt x="1733163" y="14170"/>
                  <a:pt x="1959742" y="0"/>
                </a:cubicBezTo>
                <a:cubicBezTo>
                  <a:pt x="2186321" y="-14170"/>
                  <a:pt x="2128178" y="-8707"/>
                  <a:pt x="2279416" y="0"/>
                </a:cubicBezTo>
                <a:cubicBezTo>
                  <a:pt x="2430654" y="8707"/>
                  <a:pt x="2762580" y="32594"/>
                  <a:pt x="2974360" y="0"/>
                </a:cubicBezTo>
                <a:cubicBezTo>
                  <a:pt x="3186140" y="-32594"/>
                  <a:pt x="3635116" y="-22683"/>
                  <a:pt x="3919484" y="0"/>
                </a:cubicBezTo>
                <a:cubicBezTo>
                  <a:pt x="4203852" y="22683"/>
                  <a:pt x="4302127" y="-7281"/>
                  <a:pt x="4489338" y="0"/>
                </a:cubicBezTo>
                <a:cubicBezTo>
                  <a:pt x="4676549" y="7281"/>
                  <a:pt x="4941741" y="-16048"/>
                  <a:pt x="5059192" y="0"/>
                </a:cubicBezTo>
                <a:cubicBezTo>
                  <a:pt x="5176643" y="16048"/>
                  <a:pt x="5518772" y="-24048"/>
                  <a:pt x="5754136" y="0"/>
                </a:cubicBezTo>
                <a:cubicBezTo>
                  <a:pt x="5989500" y="24048"/>
                  <a:pt x="6248964" y="34625"/>
                  <a:pt x="6574170" y="0"/>
                </a:cubicBezTo>
                <a:cubicBezTo>
                  <a:pt x="6899376" y="-34625"/>
                  <a:pt x="7089128" y="-21933"/>
                  <a:pt x="7394204" y="0"/>
                </a:cubicBezTo>
                <a:cubicBezTo>
                  <a:pt x="7699280" y="21933"/>
                  <a:pt x="7901631" y="20381"/>
                  <a:pt x="8214238" y="0"/>
                </a:cubicBezTo>
                <a:cubicBezTo>
                  <a:pt x="8526845" y="-20381"/>
                  <a:pt x="8761312" y="15884"/>
                  <a:pt x="9159362" y="0"/>
                </a:cubicBezTo>
                <a:cubicBezTo>
                  <a:pt x="9557412" y="-15884"/>
                  <a:pt x="9679314" y="33524"/>
                  <a:pt x="9854306" y="0"/>
                </a:cubicBezTo>
                <a:cubicBezTo>
                  <a:pt x="10029298" y="-33524"/>
                  <a:pt x="10384535" y="-12940"/>
                  <a:pt x="10674340" y="0"/>
                </a:cubicBezTo>
                <a:cubicBezTo>
                  <a:pt x="10964145" y="12940"/>
                  <a:pt x="11142266" y="-10444"/>
                  <a:pt x="11369284" y="0"/>
                </a:cubicBezTo>
                <a:cubicBezTo>
                  <a:pt x="11596302" y="10444"/>
                  <a:pt x="12083368" y="22308"/>
                  <a:pt x="12508992" y="0"/>
                </a:cubicBezTo>
                <a:cubicBezTo>
                  <a:pt x="12509753" y="4823"/>
                  <a:pt x="12508385" y="16724"/>
                  <a:pt x="12508992" y="21946"/>
                </a:cubicBezTo>
                <a:cubicBezTo>
                  <a:pt x="12176367" y="64130"/>
                  <a:pt x="11811174" y="5327"/>
                  <a:pt x="11563868" y="21946"/>
                </a:cubicBezTo>
                <a:cubicBezTo>
                  <a:pt x="11316562" y="38565"/>
                  <a:pt x="11203252" y="13764"/>
                  <a:pt x="10994014" y="21946"/>
                </a:cubicBezTo>
                <a:cubicBezTo>
                  <a:pt x="10784776" y="30128"/>
                  <a:pt x="10636226" y="-5474"/>
                  <a:pt x="10424160" y="21946"/>
                </a:cubicBezTo>
                <a:cubicBezTo>
                  <a:pt x="10212094" y="49366"/>
                  <a:pt x="10014414" y="30080"/>
                  <a:pt x="9854306" y="21946"/>
                </a:cubicBezTo>
                <a:cubicBezTo>
                  <a:pt x="9694198" y="13812"/>
                  <a:pt x="9421131" y="11926"/>
                  <a:pt x="9034272" y="21946"/>
                </a:cubicBezTo>
                <a:cubicBezTo>
                  <a:pt x="8647413" y="31966"/>
                  <a:pt x="8538351" y="-582"/>
                  <a:pt x="8339328" y="21946"/>
                </a:cubicBezTo>
                <a:cubicBezTo>
                  <a:pt x="8140305" y="44474"/>
                  <a:pt x="8170138" y="18823"/>
                  <a:pt x="8019654" y="21946"/>
                </a:cubicBezTo>
                <a:cubicBezTo>
                  <a:pt x="7869170" y="25069"/>
                  <a:pt x="7727893" y="13733"/>
                  <a:pt x="7449800" y="21946"/>
                </a:cubicBezTo>
                <a:cubicBezTo>
                  <a:pt x="7171707" y="30159"/>
                  <a:pt x="6813408" y="42893"/>
                  <a:pt x="6629766" y="21946"/>
                </a:cubicBezTo>
                <a:cubicBezTo>
                  <a:pt x="6446124" y="999"/>
                  <a:pt x="6291961" y="27588"/>
                  <a:pt x="6185002" y="21946"/>
                </a:cubicBezTo>
                <a:cubicBezTo>
                  <a:pt x="6078043" y="16304"/>
                  <a:pt x="5662498" y="25055"/>
                  <a:pt x="5239878" y="21946"/>
                </a:cubicBezTo>
                <a:cubicBezTo>
                  <a:pt x="4817258" y="18837"/>
                  <a:pt x="4703170" y="58947"/>
                  <a:pt x="4294754" y="21946"/>
                </a:cubicBezTo>
                <a:cubicBezTo>
                  <a:pt x="3886338" y="-15055"/>
                  <a:pt x="3878649" y="37704"/>
                  <a:pt x="3599810" y="21946"/>
                </a:cubicBezTo>
                <a:cubicBezTo>
                  <a:pt x="3320971" y="6188"/>
                  <a:pt x="3036898" y="59579"/>
                  <a:pt x="2654686" y="21946"/>
                </a:cubicBezTo>
                <a:cubicBezTo>
                  <a:pt x="2272474" y="-15687"/>
                  <a:pt x="2150850" y="12151"/>
                  <a:pt x="1959742" y="21946"/>
                </a:cubicBezTo>
                <a:cubicBezTo>
                  <a:pt x="1768634" y="31741"/>
                  <a:pt x="1533755" y="47298"/>
                  <a:pt x="1139708" y="21946"/>
                </a:cubicBezTo>
                <a:cubicBezTo>
                  <a:pt x="745661" y="-3406"/>
                  <a:pt x="926405" y="21263"/>
                  <a:pt x="820034" y="21946"/>
                </a:cubicBezTo>
                <a:cubicBezTo>
                  <a:pt x="713663" y="22629"/>
                  <a:pt x="256163" y="-12150"/>
                  <a:pt x="0" y="21946"/>
                </a:cubicBezTo>
                <a:cubicBezTo>
                  <a:pt x="-1029" y="13886"/>
                  <a:pt x="958" y="10019"/>
                  <a:pt x="0" y="0"/>
                </a:cubicBezTo>
                <a:close/>
              </a:path>
              <a:path w="12508992" h="21946" stroke="0" extrusionOk="0">
                <a:moveTo>
                  <a:pt x="0" y="0"/>
                </a:moveTo>
                <a:cubicBezTo>
                  <a:pt x="216970" y="12579"/>
                  <a:pt x="350084" y="-14720"/>
                  <a:pt x="569854" y="0"/>
                </a:cubicBezTo>
                <a:cubicBezTo>
                  <a:pt x="789624" y="14720"/>
                  <a:pt x="823934" y="-11367"/>
                  <a:pt x="889528" y="0"/>
                </a:cubicBezTo>
                <a:cubicBezTo>
                  <a:pt x="955122" y="11367"/>
                  <a:pt x="1538286" y="27757"/>
                  <a:pt x="1834652" y="0"/>
                </a:cubicBezTo>
                <a:cubicBezTo>
                  <a:pt x="2131018" y="-27757"/>
                  <a:pt x="2274972" y="5050"/>
                  <a:pt x="2404506" y="0"/>
                </a:cubicBezTo>
                <a:cubicBezTo>
                  <a:pt x="2534040" y="-5050"/>
                  <a:pt x="2768640" y="25488"/>
                  <a:pt x="2974360" y="0"/>
                </a:cubicBezTo>
                <a:cubicBezTo>
                  <a:pt x="3180080" y="-25488"/>
                  <a:pt x="3694987" y="-13655"/>
                  <a:pt x="3919484" y="0"/>
                </a:cubicBezTo>
                <a:cubicBezTo>
                  <a:pt x="4143981" y="13655"/>
                  <a:pt x="4230545" y="-20729"/>
                  <a:pt x="4364248" y="0"/>
                </a:cubicBezTo>
                <a:cubicBezTo>
                  <a:pt x="4497951" y="20729"/>
                  <a:pt x="4964532" y="-6911"/>
                  <a:pt x="5309372" y="0"/>
                </a:cubicBezTo>
                <a:cubicBezTo>
                  <a:pt x="5654212" y="6911"/>
                  <a:pt x="5993769" y="-26560"/>
                  <a:pt x="6254496" y="0"/>
                </a:cubicBezTo>
                <a:cubicBezTo>
                  <a:pt x="6515223" y="26560"/>
                  <a:pt x="6664731" y="4232"/>
                  <a:pt x="6949440" y="0"/>
                </a:cubicBezTo>
                <a:cubicBezTo>
                  <a:pt x="7234149" y="-4232"/>
                  <a:pt x="7500789" y="6846"/>
                  <a:pt x="7894564" y="0"/>
                </a:cubicBezTo>
                <a:cubicBezTo>
                  <a:pt x="8288339" y="-6846"/>
                  <a:pt x="8265858" y="9870"/>
                  <a:pt x="8464418" y="0"/>
                </a:cubicBezTo>
                <a:cubicBezTo>
                  <a:pt x="8662978" y="-9870"/>
                  <a:pt x="8814687" y="18000"/>
                  <a:pt x="9034272" y="0"/>
                </a:cubicBezTo>
                <a:cubicBezTo>
                  <a:pt x="9253857" y="-18000"/>
                  <a:pt x="9570381" y="-18656"/>
                  <a:pt x="9854306" y="0"/>
                </a:cubicBezTo>
                <a:cubicBezTo>
                  <a:pt x="10138231" y="18656"/>
                  <a:pt x="10159214" y="-12119"/>
                  <a:pt x="10424160" y="0"/>
                </a:cubicBezTo>
                <a:cubicBezTo>
                  <a:pt x="10689106" y="12119"/>
                  <a:pt x="10935505" y="6548"/>
                  <a:pt x="11369284" y="0"/>
                </a:cubicBezTo>
                <a:cubicBezTo>
                  <a:pt x="11803063" y="-6548"/>
                  <a:pt x="12138637" y="-19592"/>
                  <a:pt x="12508992" y="0"/>
                </a:cubicBezTo>
                <a:cubicBezTo>
                  <a:pt x="12508118" y="4770"/>
                  <a:pt x="12508582" y="15608"/>
                  <a:pt x="12508992" y="21946"/>
                </a:cubicBezTo>
                <a:cubicBezTo>
                  <a:pt x="12181110" y="-1759"/>
                  <a:pt x="12092354" y="33686"/>
                  <a:pt x="11688958" y="21946"/>
                </a:cubicBezTo>
                <a:cubicBezTo>
                  <a:pt x="11285562" y="10206"/>
                  <a:pt x="11364295" y="8280"/>
                  <a:pt x="11244194" y="21946"/>
                </a:cubicBezTo>
                <a:cubicBezTo>
                  <a:pt x="11124093" y="35612"/>
                  <a:pt x="10678896" y="-1718"/>
                  <a:pt x="10299070" y="21946"/>
                </a:cubicBezTo>
                <a:cubicBezTo>
                  <a:pt x="9919244" y="45610"/>
                  <a:pt x="9751388" y="12522"/>
                  <a:pt x="9604126" y="21946"/>
                </a:cubicBezTo>
                <a:cubicBezTo>
                  <a:pt x="9456864" y="31370"/>
                  <a:pt x="9369924" y="38331"/>
                  <a:pt x="9159362" y="21946"/>
                </a:cubicBezTo>
                <a:cubicBezTo>
                  <a:pt x="8948800" y="5561"/>
                  <a:pt x="8749724" y="10770"/>
                  <a:pt x="8464418" y="21946"/>
                </a:cubicBezTo>
                <a:cubicBezTo>
                  <a:pt x="8179112" y="33122"/>
                  <a:pt x="8259831" y="37600"/>
                  <a:pt x="8144744" y="21946"/>
                </a:cubicBezTo>
                <a:cubicBezTo>
                  <a:pt x="8029657" y="6292"/>
                  <a:pt x="7984780" y="35987"/>
                  <a:pt x="7825069" y="21946"/>
                </a:cubicBezTo>
                <a:cubicBezTo>
                  <a:pt x="7665358" y="7905"/>
                  <a:pt x="7433268" y="56072"/>
                  <a:pt x="7130125" y="21946"/>
                </a:cubicBezTo>
                <a:cubicBezTo>
                  <a:pt x="6826982" y="-12180"/>
                  <a:pt x="6840009" y="7876"/>
                  <a:pt x="6685361" y="21946"/>
                </a:cubicBezTo>
                <a:cubicBezTo>
                  <a:pt x="6530713" y="36016"/>
                  <a:pt x="6106271" y="42734"/>
                  <a:pt x="5865327" y="21946"/>
                </a:cubicBezTo>
                <a:cubicBezTo>
                  <a:pt x="5624383" y="1158"/>
                  <a:pt x="5585886" y="4237"/>
                  <a:pt x="5420563" y="21946"/>
                </a:cubicBezTo>
                <a:cubicBezTo>
                  <a:pt x="5255240" y="39655"/>
                  <a:pt x="4976761" y="54729"/>
                  <a:pt x="4600529" y="21946"/>
                </a:cubicBezTo>
                <a:cubicBezTo>
                  <a:pt x="4224297" y="-10837"/>
                  <a:pt x="4374933" y="15281"/>
                  <a:pt x="4280855" y="21946"/>
                </a:cubicBezTo>
                <a:cubicBezTo>
                  <a:pt x="4186777" y="28611"/>
                  <a:pt x="3642081" y="32069"/>
                  <a:pt x="3460821" y="21946"/>
                </a:cubicBezTo>
                <a:cubicBezTo>
                  <a:pt x="3279561" y="11823"/>
                  <a:pt x="3112176" y="9669"/>
                  <a:pt x="3016057" y="21946"/>
                </a:cubicBezTo>
                <a:cubicBezTo>
                  <a:pt x="2919938" y="34223"/>
                  <a:pt x="2855710" y="11392"/>
                  <a:pt x="2696383" y="21946"/>
                </a:cubicBezTo>
                <a:cubicBezTo>
                  <a:pt x="2537056" y="32500"/>
                  <a:pt x="2462052" y="7695"/>
                  <a:pt x="2251619" y="21946"/>
                </a:cubicBezTo>
                <a:cubicBezTo>
                  <a:pt x="2041186" y="36197"/>
                  <a:pt x="1739453" y="921"/>
                  <a:pt x="1431585" y="21946"/>
                </a:cubicBezTo>
                <a:cubicBezTo>
                  <a:pt x="1123717" y="42971"/>
                  <a:pt x="1173517" y="23527"/>
                  <a:pt x="986820" y="21946"/>
                </a:cubicBezTo>
                <a:cubicBezTo>
                  <a:pt x="800123" y="20365"/>
                  <a:pt x="763741" y="12266"/>
                  <a:pt x="667146" y="21946"/>
                </a:cubicBezTo>
                <a:cubicBezTo>
                  <a:pt x="570551" y="31626"/>
                  <a:pt x="202562" y="-654"/>
                  <a:pt x="0" y="21946"/>
                </a:cubicBezTo>
                <a:cubicBezTo>
                  <a:pt x="-341" y="13004"/>
                  <a:pt x="604" y="629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756C26C-6E1D-360B-16E2-F6E18836BFB0}"/>
              </a:ext>
            </a:extLst>
          </p:cNvPr>
          <p:cNvGraphicFramePr>
            <a:graphicFrameLocks noGrp="1"/>
          </p:cNvGraphicFramePr>
          <p:nvPr>
            <p:ph idx="1"/>
            <p:extLst>
              <p:ext uri="{D42A27DB-BD31-4B8C-83A1-F6EECF244321}">
                <p14:modId xmlns:p14="http://schemas.microsoft.com/office/powerpoint/2010/main" val="524808382"/>
              </p:ext>
            </p:extLst>
          </p:nvPr>
        </p:nvGraphicFramePr>
        <p:xfrm>
          <a:off x="1005840" y="2673704"/>
          <a:ext cx="12618720" cy="47386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755665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group of women holding medals and medals&#10;&#10;Description automatically generated">
            <a:extLst>
              <a:ext uri="{FF2B5EF4-FFF2-40B4-BE49-F238E27FC236}">
                <a16:creationId xmlns:a16="http://schemas.microsoft.com/office/drawing/2014/main" id="{0AF62933-BBFE-63BE-E935-6043E82D3CD0}"/>
              </a:ext>
            </a:extLst>
          </p:cNvPr>
          <p:cNvPicPr>
            <a:picLocks noChangeAspect="1"/>
          </p:cNvPicPr>
          <p:nvPr/>
        </p:nvPicPr>
        <p:blipFill>
          <a:blip r:embed="rId2"/>
          <a:srcRect l="7536" t="9428" r="7536" b="-168"/>
          <a:stretch/>
        </p:blipFill>
        <p:spPr>
          <a:xfrm>
            <a:off x="1655180" y="648000"/>
            <a:ext cx="11325713" cy="6958122"/>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3690049537"/>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B7C0E06-6EE7-4DC1-8358-E6A2581DF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group of women on a podium taking a selfie&#10;&#10;Description automatically generated">
            <a:extLst>
              <a:ext uri="{FF2B5EF4-FFF2-40B4-BE49-F238E27FC236}">
                <a16:creationId xmlns:a16="http://schemas.microsoft.com/office/drawing/2014/main" id="{C95394D6-EFC6-0B13-9C24-939EF1DC769E}"/>
              </a:ext>
            </a:extLst>
          </p:cNvPr>
          <p:cNvPicPr>
            <a:picLocks noChangeAspect="1"/>
          </p:cNvPicPr>
          <p:nvPr/>
        </p:nvPicPr>
        <p:blipFill>
          <a:blip r:embed="rId2"/>
          <a:srcRect l="20544" r="28022"/>
          <a:stretch/>
        </p:blipFill>
        <p:spPr>
          <a:xfrm>
            <a:off x="772160" y="668628"/>
            <a:ext cx="6416338" cy="6892334"/>
          </a:xfrm>
          <a:prstGeom prst="rect">
            <a:avLst/>
          </a:prstGeom>
        </p:spPr>
      </p:pic>
      <p:pic>
        <p:nvPicPr>
          <p:cNvPr id="3" name="Picture 2" descr="A group of men posing for a picture&#10;&#10;Description automatically generated">
            <a:extLst>
              <a:ext uri="{FF2B5EF4-FFF2-40B4-BE49-F238E27FC236}">
                <a16:creationId xmlns:a16="http://schemas.microsoft.com/office/drawing/2014/main" id="{850C3CD0-03B7-EA21-3A4F-1D327266C9C8}"/>
              </a:ext>
            </a:extLst>
          </p:cNvPr>
          <p:cNvPicPr>
            <a:picLocks noChangeAspect="1"/>
          </p:cNvPicPr>
          <p:nvPr/>
        </p:nvPicPr>
        <p:blipFill>
          <a:blip r:embed="rId3"/>
          <a:srcRect l="26245" r="11632"/>
          <a:stretch/>
        </p:blipFill>
        <p:spPr>
          <a:xfrm>
            <a:off x="7188498" y="668628"/>
            <a:ext cx="6669740" cy="6892334"/>
          </a:xfrm>
          <a:prstGeom prst="rect">
            <a:avLst/>
          </a:prstGeom>
        </p:spPr>
      </p:pic>
    </p:spTree>
    <p:extLst>
      <p:ext uri="{BB962C8B-B14F-4D97-AF65-F5344CB8AC3E}">
        <p14:creationId xmlns:p14="http://schemas.microsoft.com/office/powerpoint/2010/main" val="3194471266"/>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group of men posing for a picture&#10;&#10;Description automatically generated">
            <a:extLst>
              <a:ext uri="{FF2B5EF4-FFF2-40B4-BE49-F238E27FC236}">
                <a16:creationId xmlns:a16="http://schemas.microsoft.com/office/drawing/2014/main" id="{C312BE52-40C6-2350-247E-243C4C574D9A}"/>
              </a:ext>
            </a:extLst>
          </p:cNvPr>
          <p:cNvPicPr>
            <a:picLocks noChangeAspect="1"/>
          </p:cNvPicPr>
          <p:nvPr/>
        </p:nvPicPr>
        <p:blipFill>
          <a:blip r:embed="rId2"/>
          <a:srcRect b="19392"/>
          <a:stretch/>
        </p:blipFill>
        <p:spPr>
          <a:xfrm>
            <a:off x="647280" y="648000"/>
            <a:ext cx="13335840" cy="693360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4279207044"/>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10" y="0"/>
            <a:ext cx="11955780" cy="82296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5996" y="0"/>
            <a:ext cx="11938407" cy="82296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CB0C151-D578-C273-5137-C37D46762167}"/>
              </a:ext>
            </a:extLst>
          </p:cNvPr>
          <p:cNvSpPr txBox="1"/>
          <p:nvPr/>
        </p:nvSpPr>
        <p:spPr>
          <a:xfrm>
            <a:off x="1828803" y="2399538"/>
            <a:ext cx="10972800" cy="331683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8600" b="1" kern="1200">
                <a:solidFill>
                  <a:schemeClr val="tx1"/>
                </a:solidFill>
                <a:latin typeface="Saira Medium" panose="020B0604020202020204" charset="0"/>
                <a:ea typeface="+mj-ea"/>
                <a:cs typeface="+mj-cs"/>
                <a:sym typeface="Kollektif Bold"/>
              </a:rPr>
              <a:t>AUDIENCE ACCEPTANCE</a:t>
            </a:r>
          </a:p>
        </p:txBody>
      </p:sp>
      <p:sp>
        <p:nvSpPr>
          <p:cNvPr id="20" name="Rectangle 1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2272" y="6629743"/>
            <a:ext cx="5705856" cy="32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11338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10"/>
          <p:cNvSpPr txBox="1"/>
          <p:nvPr/>
        </p:nvSpPr>
        <p:spPr>
          <a:xfrm>
            <a:off x="4947522" y="684111"/>
            <a:ext cx="4996543" cy="595548"/>
          </a:xfrm>
          <a:prstGeom prst="rect">
            <a:avLst/>
          </a:prstGeom>
        </p:spPr>
        <p:txBody>
          <a:bodyPr lIns="0" tIns="0" rIns="0" bIns="0" rtlCol="0" anchor="t">
            <a:spAutoFit/>
          </a:bodyPr>
          <a:lstStyle/>
          <a:p>
            <a:pPr>
              <a:lnSpc>
                <a:spcPts val="4435"/>
              </a:lnSpc>
            </a:pPr>
            <a:r>
              <a:rPr lang="en-US" sz="4480" b="1">
                <a:solidFill>
                  <a:schemeClr val="accent2">
                    <a:lumMod val="75000"/>
                  </a:schemeClr>
                </a:solidFill>
                <a:latin typeface="Saira Medium" panose="020B0604020202020204" charset="0"/>
                <a:ea typeface="Kollektif Bold"/>
                <a:cs typeface="Kollektif Bold"/>
                <a:sym typeface="Kollektif Bold"/>
              </a:rPr>
              <a:t>GOOD EXPOSURE </a:t>
            </a:r>
          </a:p>
        </p:txBody>
      </p:sp>
      <p:sp>
        <p:nvSpPr>
          <p:cNvPr id="11" name="TextBox 11"/>
          <p:cNvSpPr txBox="1"/>
          <p:nvPr/>
        </p:nvSpPr>
        <p:spPr>
          <a:xfrm>
            <a:off x="3539005" y="6683557"/>
            <a:ext cx="7813578" cy="589905"/>
          </a:xfrm>
          <a:prstGeom prst="rect">
            <a:avLst/>
          </a:prstGeom>
        </p:spPr>
        <p:txBody>
          <a:bodyPr lIns="0" tIns="0" rIns="0" bIns="0" rtlCol="0" anchor="t">
            <a:spAutoFit/>
          </a:bodyPr>
          <a:lstStyle/>
          <a:p>
            <a:pPr algn="ctr">
              <a:lnSpc>
                <a:spcPts val="2303"/>
              </a:lnSpc>
            </a:pPr>
            <a:r>
              <a:rPr lang="en-US" sz="1920">
                <a:solidFill>
                  <a:schemeClr val="accent1">
                    <a:lumMod val="40000"/>
                    <a:lumOff val="60000"/>
                  </a:schemeClr>
                </a:solidFill>
                <a:latin typeface="Saira Medium" panose="020B0604020202020204" charset="0"/>
                <a:ea typeface="DM Sans"/>
                <a:cs typeface="DM Sans"/>
                <a:sym typeface="DM Sans"/>
              </a:rPr>
              <a:t>Samsung has strategically placed banners featuring the Galaxy Z Flip 5 in popular Parisian locations</a:t>
            </a:r>
          </a:p>
        </p:txBody>
      </p:sp>
      <p:sp>
        <p:nvSpPr>
          <p:cNvPr id="17" name="Freeform 17"/>
          <p:cNvSpPr/>
          <p:nvPr/>
        </p:nvSpPr>
        <p:spPr>
          <a:xfrm>
            <a:off x="956927" y="1858414"/>
            <a:ext cx="5819043" cy="3396866"/>
          </a:xfrm>
          <a:custGeom>
            <a:avLst/>
            <a:gdLst/>
            <a:ahLst/>
            <a:cxnLst/>
            <a:rect l="l" t="t" r="r" b="b"/>
            <a:pathLst>
              <a:path w="7273804" h="4246083">
                <a:moveTo>
                  <a:pt x="0" y="0"/>
                </a:moveTo>
                <a:lnTo>
                  <a:pt x="7273803" y="0"/>
                </a:lnTo>
                <a:lnTo>
                  <a:pt x="7273803" y="4246083"/>
                </a:lnTo>
                <a:lnTo>
                  <a:pt x="0" y="4246083"/>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822960" y="5611586"/>
            <a:ext cx="6119028" cy="680956"/>
          </a:xfrm>
          <a:prstGeom prst="rect">
            <a:avLst/>
          </a:prstGeom>
        </p:spPr>
        <p:txBody>
          <a:bodyPr lIns="0" tIns="0" rIns="0" bIns="0" rtlCol="0" anchor="t">
            <a:spAutoFit/>
          </a:bodyPr>
          <a:lstStyle/>
          <a:p>
            <a:pPr algn="ctr">
              <a:lnSpc>
                <a:spcPts val="2730"/>
              </a:lnSpc>
              <a:spcBef>
                <a:spcPct val="0"/>
              </a:spcBef>
            </a:pPr>
            <a:r>
              <a:rPr lang="en-US" sz="1950" b="1" spc="62">
                <a:solidFill>
                  <a:schemeClr val="bg1"/>
                </a:solidFill>
                <a:latin typeface="Saira Medium" panose="020B0604020202020204" charset="0"/>
                <a:ea typeface="Montserrat Bold"/>
                <a:cs typeface="Montserrat Bold"/>
                <a:sym typeface="Montserrat Bold"/>
              </a:rPr>
              <a:t>SAMSUNG X PARIS 2024: OLYMPIC GAMES EXPERIENCE</a:t>
            </a:r>
          </a:p>
        </p:txBody>
      </p:sp>
      <p:sp>
        <p:nvSpPr>
          <p:cNvPr id="19" name="Freeform 19"/>
          <p:cNvSpPr/>
          <p:nvPr/>
        </p:nvSpPr>
        <p:spPr>
          <a:xfrm>
            <a:off x="8884488" y="1809618"/>
            <a:ext cx="3917112" cy="3550149"/>
          </a:xfrm>
          <a:custGeom>
            <a:avLst/>
            <a:gdLst/>
            <a:ahLst/>
            <a:cxnLst/>
            <a:rect l="l" t="t" r="r" b="b"/>
            <a:pathLst>
              <a:path w="4114945" h="4437686">
                <a:moveTo>
                  <a:pt x="0" y="0"/>
                </a:moveTo>
                <a:lnTo>
                  <a:pt x="4114946" y="0"/>
                </a:lnTo>
                <a:lnTo>
                  <a:pt x="4114946" y="4437686"/>
                </a:lnTo>
                <a:lnTo>
                  <a:pt x="0" y="4437686"/>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8552862" y="5613630"/>
            <a:ext cx="4580363" cy="346633"/>
          </a:xfrm>
          <a:prstGeom prst="rect">
            <a:avLst/>
          </a:prstGeom>
        </p:spPr>
        <p:txBody>
          <a:bodyPr lIns="0" tIns="0" rIns="0" bIns="0" rtlCol="0" anchor="t">
            <a:spAutoFit/>
          </a:bodyPr>
          <a:lstStyle/>
          <a:p>
            <a:pPr algn="ctr">
              <a:lnSpc>
                <a:spcPts val="2815"/>
              </a:lnSpc>
              <a:spcBef>
                <a:spcPct val="0"/>
              </a:spcBef>
            </a:pPr>
            <a:r>
              <a:rPr lang="en-US" sz="2010" b="1" spc="64">
                <a:solidFill>
                  <a:schemeClr val="bg1"/>
                </a:solidFill>
                <a:latin typeface="Saira Medium" panose="020B0604020202020204" charset="0"/>
                <a:ea typeface="Montserrat Bold"/>
                <a:cs typeface="Montserrat Bold"/>
                <a:sym typeface="Montserrat Bold"/>
              </a:rPr>
              <a:t>GALAXY Z FLIP6 OLYMPIC EDITION</a:t>
            </a:r>
          </a:p>
        </p:txBody>
      </p:sp>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822961" y="2695353"/>
            <a:ext cx="1180298" cy="118029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chemeClr val="accent4"/>
            </a:solidFill>
          </p:spPr>
          <p:txBody>
            <a:bodyPr/>
            <a:lstStyle/>
            <a:p>
              <a:pPr algn="just"/>
              <a:endParaRPr lang="en-US">
                <a:latin typeface="Saira Medium" panose="020B0604020202020204" charset="0"/>
              </a:endParaRPr>
            </a:p>
          </p:txBody>
        </p:sp>
      </p:grpSp>
      <p:sp>
        <p:nvSpPr>
          <p:cNvPr id="4" name="TextBox 4"/>
          <p:cNvSpPr txBox="1"/>
          <p:nvPr/>
        </p:nvSpPr>
        <p:spPr>
          <a:xfrm>
            <a:off x="1008518" y="3063608"/>
            <a:ext cx="1180298" cy="384336"/>
          </a:xfrm>
          <a:prstGeom prst="rect">
            <a:avLst/>
          </a:prstGeom>
        </p:spPr>
        <p:txBody>
          <a:bodyPr lIns="0" tIns="0" rIns="0" bIns="0" rtlCol="0" anchor="t">
            <a:spAutoFit/>
          </a:bodyPr>
          <a:lstStyle/>
          <a:p>
            <a:pPr algn="just">
              <a:lnSpc>
                <a:spcPts val="3135"/>
              </a:lnSpc>
            </a:pPr>
            <a:r>
              <a:rPr lang="en-US" sz="2239" b="1">
                <a:solidFill>
                  <a:srgbClr val="FFFFFF"/>
                </a:solidFill>
                <a:latin typeface="Saira Medium" panose="020B0604020202020204" charset="0"/>
                <a:ea typeface="IBM Plex Sans Bold"/>
                <a:cs typeface="IBM Plex Sans Bold"/>
                <a:sym typeface="IBM Plex Sans Bold"/>
              </a:rPr>
              <a:t>+23%</a:t>
            </a:r>
          </a:p>
        </p:txBody>
      </p:sp>
      <p:grpSp>
        <p:nvGrpSpPr>
          <p:cNvPr id="5" name="Group 5"/>
          <p:cNvGrpSpPr/>
          <p:nvPr/>
        </p:nvGrpSpPr>
        <p:grpSpPr>
          <a:xfrm>
            <a:off x="822961" y="4470722"/>
            <a:ext cx="1180298" cy="118029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CFAE"/>
            </a:solidFill>
          </p:spPr>
          <p:txBody>
            <a:bodyPr/>
            <a:lstStyle/>
            <a:p>
              <a:pPr algn="just"/>
              <a:endParaRPr lang="en-US">
                <a:latin typeface="Saira Medium" panose="020B0604020202020204" charset="0"/>
              </a:endParaRPr>
            </a:p>
          </p:txBody>
        </p:sp>
      </p:grpSp>
      <p:sp>
        <p:nvSpPr>
          <p:cNvPr id="7" name="TextBox 7"/>
          <p:cNvSpPr txBox="1"/>
          <p:nvPr/>
        </p:nvSpPr>
        <p:spPr>
          <a:xfrm>
            <a:off x="1051560" y="4868703"/>
            <a:ext cx="1180298" cy="384336"/>
          </a:xfrm>
          <a:prstGeom prst="rect">
            <a:avLst/>
          </a:prstGeom>
        </p:spPr>
        <p:txBody>
          <a:bodyPr lIns="0" tIns="0" rIns="0" bIns="0" rtlCol="0" anchor="t">
            <a:spAutoFit/>
          </a:bodyPr>
          <a:lstStyle/>
          <a:p>
            <a:pPr algn="just">
              <a:lnSpc>
                <a:spcPts val="3135"/>
              </a:lnSpc>
            </a:pPr>
            <a:r>
              <a:rPr lang="en-US" sz="2239" b="1">
                <a:solidFill>
                  <a:srgbClr val="FFFFFF"/>
                </a:solidFill>
                <a:latin typeface="Saira Medium" panose="020B0604020202020204" charset="0"/>
                <a:ea typeface="IBM Plex Sans Bold"/>
                <a:cs typeface="IBM Plex Sans Bold"/>
                <a:sym typeface="IBM Plex Sans Bold"/>
              </a:rPr>
              <a:t>+17K</a:t>
            </a:r>
          </a:p>
        </p:txBody>
      </p:sp>
      <p:sp>
        <p:nvSpPr>
          <p:cNvPr id="9" name="TextBox 9"/>
          <p:cNvSpPr txBox="1"/>
          <p:nvPr/>
        </p:nvSpPr>
        <p:spPr>
          <a:xfrm>
            <a:off x="8811946" y="1514549"/>
            <a:ext cx="1196541" cy="374013"/>
          </a:xfrm>
          <a:prstGeom prst="rect">
            <a:avLst/>
          </a:prstGeom>
        </p:spPr>
        <p:txBody>
          <a:bodyPr lIns="0" tIns="0" rIns="0" bIns="0" rtlCol="0" anchor="t">
            <a:spAutoFit/>
          </a:bodyPr>
          <a:lstStyle/>
          <a:p>
            <a:pPr algn="ctr">
              <a:lnSpc>
                <a:spcPts val="3135"/>
              </a:lnSpc>
            </a:pPr>
            <a:r>
              <a:rPr lang="en-US" sz="2239" b="1">
                <a:solidFill>
                  <a:srgbClr val="FFFFFF"/>
                </a:solidFill>
                <a:latin typeface="IBM Plex Sans Bold"/>
                <a:ea typeface="IBM Plex Sans Bold"/>
                <a:cs typeface="IBM Plex Sans Bold"/>
                <a:sym typeface="IBM Plex Sans Bold"/>
              </a:rPr>
              <a:t>+24K</a:t>
            </a:r>
          </a:p>
        </p:txBody>
      </p:sp>
      <p:sp>
        <p:nvSpPr>
          <p:cNvPr id="10" name="TextBox 10"/>
          <p:cNvSpPr txBox="1"/>
          <p:nvPr/>
        </p:nvSpPr>
        <p:spPr>
          <a:xfrm>
            <a:off x="1370149" y="1410296"/>
            <a:ext cx="4493570" cy="595548"/>
          </a:xfrm>
          <a:prstGeom prst="rect">
            <a:avLst/>
          </a:prstGeom>
        </p:spPr>
        <p:txBody>
          <a:bodyPr lIns="0" tIns="0" rIns="0" bIns="0" rtlCol="0" anchor="t">
            <a:spAutoFit/>
          </a:bodyPr>
          <a:lstStyle/>
          <a:p>
            <a:pPr>
              <a:lnSpc>
                <a:spcPts val="4435"/>
              </a:lnSpc>
            </a:pPr>
            <a:r>
              <a:rPr lang="en-US" sz="4480" b="1">
                <a:solidFill>
                  <a:schemeClr val="accent2"/>
                </a:solidFill>
                <a:latin typeface="Saira Medium" panose="020B0604020202020204" charset="0"/>
                <a:ea typeface="Kollektif Bold"/>
                <a:cs typeface="Kollektif Bold"/>
                <a:sym typeface="Kollektif Bold"/>
              </a:rPr>
              <a:t>SPIKE IN SALES</a:t>
            </a:r>
          </a:p>
        </p:txBody>
      </p:sp>
      <p:sp>
        <p:nvSpPr>
          <p:cNvPr id="11" name="TextBox 11"/>
          <p:cNvSpPr txBox="1"/>
          <p:nvPr/>
        </p:nvSpPr>
        <p:spPr>
          <a:xfrm>
            <a:off x="2231858" y="2625677"/>
            <a:ext cx="2770152" cy="384336"/>
          </a:xfrm>
          <a:prstGeom prst="rect">
            <a:avLst/>
          </a:prstGeom>
        </p:spPr>
        <p:txBody>
          <a:bodyPr lIns="0" tIns="0" rIns="0" bIns="0" rtlCol="0" anchor="t">
            <a:spAutoFit/>
          </a:bodyPr>
          <a:lstStyle/>
          <a:p>
            <a:pPr algn="just">
              <a:lnSpc>
                <a:spcPts val="3135"/>
              </a:lnSpc>
            </a:pPr>
            <a:r>
              <a:rPr lang="en-US" sz="2239" b="1">
                <a:solidFill>
                  <a:schemeClr val="accent4"/>
                </a:solidFill>
                <a:latin typeface="Saira Medium" panose="020B0604020202020204" charset="0"/>
                <a:ea typeface="DM Sans Bold"/>
                <a:cs typeface="DM Sans Bold"/>
                <a:sym typeface="DM Sans Bold"/>
              </a:rPr>
              <a:t>VICTORY SELFIES</a:t>
            </a:r>
          </a:p>
        </p:txBody>
      </p:sp>
      <p:sp>
        <p:nvSpPr>
          <p:cNvPr id="12" name="TextBox 12"/>
          <p:cNvSpPr txBox="1"/>
          <p:nvPr/>
        </p:nvSpPr>
        <p:spPr>
          <a:xfrm>
            <a:off x="2231859" y="3046167"/>
            <a:ext cx="4576570" cy="1090042"/>
          </a:xfrm>
          <a:prstGeom prst="rect">
            <a:avLst/>
          </a:prstGeom>
        </p:spPr>
        <p:txBody>
          <a:bodyPr lIns="0" tIns="0" rIns="0" bIns="0" rtlCol="0" anchor="t">
            <a:spAutoFit/>
          </a:bodyPr>
          <a:lstStyle/>
          <a:p>
            <a:pPr algn="just">
              <a:lnSpc>
                <a:spcPts val="1728"/>
              </a:lnSpc>
            </a:pPr>
            <a:r>
              <a:rPr lang="en-US" sz="1600">
                <a:solidFill>
                  <a:schemeClr val="bg1"/>
                </a:solidFill>
                <a:latin typeface="Saira Medium" panose="020B0604020202020204" charset="0"/>
                <a:ea typeface="DM Sans"/>
                <a:cs typeface="DM Sans"/>
                <a:sym typeface="DM Sans"/>
              </a:rPr>
              <a:t>Samsung had a 23% spike in sales of the Flip6 on 30 July, compared to the average day at the Olympic Games. British team win six medals on the previous day, which Samsung said could have caused the spike in interest. </a:t>
            </a:r>
          </a:p>
        </p:txBody>
      </p:sp>
      <p:sp>
        <p:nvSpPr>
          <p:cNvPr id="13" name="TextBox 13"/>
          <p:cNvSpPr txBox="1"/>
          <p:nvPr/>
        </p:nvSpPr>
        <p:spPr>
          <a:xfrm>
            <a:off x="2166224" y="4538856"/>
            <a:ext cx="1942102" cy="384336"/>
          </a:xfrm>
          <a:prstGeom prst="rect">
            <a:avLst/>
          </a:prstGeom>
        </p:spPr>
        <p:txBody>
          <a:bodyPr lIns="0" tIns="0" rIns="0" bIns="0" rtlCol="0" anchor="t">
            <a:spAutoFit/>
          </a:bodyPr>
          <a:lstStyle/>
          <a:p>
            <a:pPr algn="just">
              <a:lnSpc>
                <a:spcPts val="3135"/>
              </a:lnSpc>
            </a:pPr>
            <a:r>
              <a:rPr lang="en-US" sz="2239" b="1">
                <a:solidFill>
                  <a:srgbClr val="48CFAE"/>
                </a:solidFill>
                <a:latin typeface="Saira Medium" panose="020B0604020202020204" charset="0"/>
                <a:ea typeface="DM Sans Bold"/>
                <a:cs typeface="DM Sans Bold"/>
                <a:sym typeface="DM Sans Bold"/>
              </a:rPr>
              <a:t>PHONE GIFTS</a:t>
            </a:r>
          </a:p>
        </p:txBody>
      </p:sp>
      <p:sp>
        <p:nvSpPr>
          <p:cNvPr id="14" name="TextBox 14"/>
          <p:cNvSpPr txBox="1"/>
          <p:nvPr/>
        </p:nvSpPr>
        <p:spPr>
          <a:xfrm>
            <a:off x="2165895" y="4938920"/>
            <a:ext cx="3704896" cy="872034"/>
          </a:xfrm>
          <a:prstGeom prst="rect">
            <a:avLst/>
          </a:prstGeom>
        </p:spPr>
        <p:txBody>
          <a:bodyPr lIns="0" tIns="0" rIns="0" bIns="0" rtlCol="0" anchor="t">
            <a:spAutoFit/>
          </a:bodyPr>
          <a:lstStyle/>
          <a:p>
            <a:pPr algn="just">
              <a:lnSpc>
                <a:spcPts val="1728"/>
              </a:lnSpc>
            </a:pPr>
            <a:r>
              <a:rPr lang="en-US" sz="1600">
                <a:solidFill>
                  <a:schemeClr val="bg1"/>
                </a:solidFill>
                <a:latin typeface="Saira Medium" panose="020B0604020202020204" charset="0"/>
                <a:ea typeface="DM Sans"/>
                <a:cs typeface="DM Sans"/>
                <a:sym typeface="DM Sans"/>
              </a:rPr>
              <a:t>Samsung gave 17,000 of its new Galaxy Z Flip6 Olympic Edition to Olympic athletes and distribute 5000 more to Paralympic competitors. </a:t>
            </a:r>
          </a:p>
        </p:txBody>
      </p:sp>
      <p:sp>
        <p:nvSpPr>
          <p:cNvPr id="15" name="Freeform 15"/>
          <p:cNvSpPr/>
          <p:nvPr/>
        </p:nvSpPr>
        <p:spPr>
          <a:xfrm>
            <a:off x="7004807" y="1680528"/>
            <a:ext cx="6589490" cy="4390247"/>
          </a:xfrm>
          <a:custGeom>
            <a:avLst/>
            <a:gdLst/>
            <a:ahLst/>
            <a:cxnLst/>
            <a:rect l="l" t="t" r="r" b="b"/>
            <a:pathLst>
              <a:path w="8236862" h="5487809">
                <a:moveTo>
                  <a:pt x="0" y="0"/>
                </a:moveTo>
                <a:lnTo>
                  <a:pt x="8236862" y="0"/>
                </a:lnTo>
                <a:lnTo>
                  <a:pt x="8236862" y="5487809"/>
                </a:lnTo>
                <a:lnTo>
                  <a:pt x="0" y="5487809"/>
                </a:lnTo>
                <a:lnTo>
                  <a:pt x="0" y="0"/>
                </a:lnTo>
                <a:close/>
              </a:path>
            </a:pathLst>
          </a:custGeom>
          <a:blipFill>
            <a:blip r:embed="rId2"/>
            <a:stretch>
              <a:fillRect/>
            </a:stretch>
          </a:blipFill>
        </p:spPr>
        <p:txBody>
          <a:bodyPr/>
          <a:lstStyle/>
          <a:p>
            <a:endParaRPr lang="en-US"/>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8896" y="824508"/>
            <a:ext cx="7766209" cy="1230154"/>
          </a:xfrm>
          <a:prstGeom prst="rect">
            <a:avLst/>
          </a:prstGeom>
          <a:noFill/>
          <a:ln/>
        </p:spPr>
        <p:txBody>
          <a:bodyPr wrap="square" lIns="0" tIns="0" rIns="0" bIns="0" rtlCol="0" anchor="t"/>
          <a:lstStyle/>
          <a:p>
            <a:pPr marL="0" indent="0">
              <a:lnSpc>
                <a:spcPts val="4800"/>
              </a:lnSpc>
              <a:buNone/>
            </a:pPr>
            <a:r>
              <a:rPr lang="en-US" sz="3850">
                <a:solidFill>
                  <a:srgbClr val="FFFFFF"/>
                </a:solidFill>
                <a:latin typeface="Saira Medium" pitchFamily="34" charset="0"/>
                <a:ea typeface="Saira Medium" pitchFamily="34" charset="-122"/>
                <a:cs typeface="Saira Medium" pitchFamily="34" charset="-120"/>
              </a:rPr>
              <a:t>A Brief History of Samsung's Olympic Sponsorship</a:t>
            </a:r>
            <a:endParaRPr lang="en-US" sz="3850"/>
          </a:p>
        </p:txBody>
      </p:sp>
      <p:sp>
        <p:nvSpPr>
          <p:cNvPr id="4" name="Shape 1"/>
          <p:cNvSpPr/>
          <p:nvPr/>
        </p:nvSpPr>
        <p:spPr>
          <a:xfrm>
            <a:off x="972741" y="2349937"/>
            <a:ext cx="22860" cy="5055037"/>
          </a:xfrm>
          <a:prstGeom prst="roundRect">
            <a:avLst>
              <a:gd name="adj" fmla="val 775016"/>
            </a:avLst>
          </a:prstGeom>
          <a:solidFill>
            <a:srgbClr val="FFFFFF">
              <a:alpha val="24000"/>
            </a:srgbClr>
          </a:solidFill>
          <a:ln/>
        </p:spPr>
        <p:txBody>
          <a:bodyPr/>
          <a:lstStyle/>
          <a:p>
            <a:endParaRPr lang="en-US"/>
          </a:p>
        </p:txBody>
      </p:sp>
      <p:sp>
        <p:nvSpPr>
          <p:cNvPr id="5" name="Shape 2"/>
          <p:cNvSpPr/>
          <p:nvPr/>
        </p:nvSpPr>
        <p:spPr>
          <a:xfrm>
            <a:off x="1182767" y="2781419"/>
            <a:ext cx="688896" cy="22860"/>
          </a:xfrm>
          <a:prstGeom prst="roundRect">
            <a:avLst>
              <a:gd name="adj" fmla="val 775016"/>
            </a:avLst>
          </a:prstGeom>
          <a:solidFill>
            <a:srgbClr val="FC8337"/>
          </a:solidFill>
          <a:ln/>
        </p:spPr>
        <p:txBody>
          <a:bodyPr/>
          <a:lstStyle/>
          <a:p>
            <a:endParaRPr lang="en-US"/>
          </a:p>
        </p:txBody>
      </p:sp>
      <p:sp>
        <p:nvSpPr>
          <p:cNvPr id="6" name="Shape 3"/>
          <p:cNvSpPr/>
          <p:nvPr/>
        </p:nvSpPr>
        <p:spPr>
          <a:xfrm>
            <a:off x="762714" y="2571393"/>
            <a:ext cx="442913" cy="442913"/>
          </a:xfrm>
          <a:prstGeom prst="roundRect">
            <a:avLst>
              <a:gd name="adj" fmla="val 40001"/>
            </a:avLst>
          </a:prstGeom>
          <a:solidFill>
            <a:srgbClr val="030303"/>
          </a:solidFill>
          <a:ln w="22860">
            <a:solidFill>
              <a:srgbClr val="FC8337"/>
            </a:solidFill>
            <a:prstDash val="solid"/>
          </a:ln>
        </p:spPr>
        <p:txBody>
          <a:bodyPr/>
          <a:lstStyle/>
          <a:p>
            <a:endParaRPr lang="en-US"/>
          </a:p>
        </p:txBody>
      </p:sp>
      <p:sp>
        <p:nvSpPr>
          <p:cNvPr id="7" name="Text 4"/>
          <p:cNvSpPr/>
          <p:nvPr/>
        </p:nvSpPr>
        <p:spPr>
          <a:xfrm>
            <a:off x="927616" y="2645212"/>
            <a:ext cx="113109" cy="295275"/>
          </a:xfrm>
          <a:prstGeom prst="rect">
            <a:avLst/>
          </a:prstGeom>
          <a:noFill/>
          <a:ln/>
        </p:spPr>
        <p:txBody>
          <a:bodyPr wrap="none" lIns="0" tIns="0" rIns="0" bIns="0" rtlCol="0" anchor="t"/>
          <a:lstStyle/>
          <a:p>
            <a:pPr marL="0" indent="0" algn="ctr">
              <a:lnSpc>
                <a:spcPts val="2300"/>
              </a:lnSpc>
              <a:buNone/>
            </a:pPr>
            <a:r>
              <a:rPr lang="en-US" sz="2300">
                <a:solidFill>
                  <a:srgbClr val="E5E0DF"/>
                </a:solidFill>
                <a:latin typeface="Saira Medium" pitchFamily="34" charset="0"/>
                <a:ea typeface="Saira Medium" pitchFamily="34" charset="-122"/>
                <a:cs typeface="Saira Medium" pitchFamily="34" charset="-120"/>
              </a:rPr>
              <a:t>1</a:t>
            </a:r>
            <a:endParaRPr lang="en-US" sz="2300"/>
          </a:p>
        </p:txBody>
      </p:sp>
      <p:sp>
        <p:nvSpPr>
          <p:cNvPr id="8" name="Text 5"/>
          <p:cNvSpPr/>
          <p:nvPr/>
        </p:nvSpPr>
        <p:spPr>
          <a:xfrm>
            <a:off x="2066806" y="2546747"/>
            <a:ext cx="2460665" cy="307538"/>
          </a:xfrm>
          <a:prstGeom prst="rect">
            <a:avLst/>
          </a:prstGeom>
          <a:noFill/>
          <a:ln/>
        </p:spPr>
        <p:txBody>
          <a:bodyPr wrap="none" lIns="0" tIns="0" rIns="0" bIns="0" rtlCol="0" anchor="t"/>
          <a:lstStyle/>
          <a:p>
            <a:pPr marL="0" indent="0" algn="l">
              <a:lnSpc>
                <a:spcPts val="2400"/>
              </a:lnSpc>
              <a:buNone/>
            </a:pPr>
            <a:r>
              <a:rPr lang="en-US" sz="1900" b="1">
                <a:solidFill>
                  <a:srgbClr val="E5E0DF"/>
                </a:solidFill>
                <a:latin typeface="Saira Medium"/>
                <a:ea typeface="Saira Medium" pitchFamily="34" charset="-122"/>
                <a:cs typeface="Saira Medium" pitchFamily="34" charset="-120"/>
              </a:rPr>
              <a:t>1998 - 2002</a:t>
            </a:r>
            <a:endParaRPr lang="en-US" sz="1900" b="1">
              <a:latin typeface="Saira Medium"/>
              <a:cs typeface="Calibri"/>
            </a:endParaRPr>
          </a:p>
        </p:txBody>
      </p:sp>
      <p:sp>
        <p:nvSpPr>
          <p:cNvPr id="9" name="Text 6"/>
          <p:cNvSpPr/>
          <p:nvPr/>
        </p:nvSpPr>
        <p:spPr>
          <a:xfrm>
            <a:off x="2066806" y="2972395"/>
            <a:ext cx="6388298" cy="944404"/>
          </a:xfrm>
          <a:prstGeom prst="rect">
            <a:avLst/>
          </a:prstGeom>
          <a:noFill/>
          <a:ln/>
        </p:spPr>
        <p:txBody>
          <a:bodyPr wrap="square" lIns="0" tIns="0" rIns="0" bIns="0" rtlCol="0" anchor="t"/>
          <a:lstStyle/>
          <a:p>
            <a:pPr marL="0" indent="0" algn="l">
              <a:lnSpc>
                <a:spcPts val="2450"/>
              </a:lnSpc>
              <a:buNone/>
            </a:pPr>
            <a:r>
              <a:rPr lang="en-US" sz="1550">
                <a:solidFill>
                  <a:srgbClr val="E5E0DF"/>
                </a:solidFill>
                <a:latin typeface="Saira Medium"/>
                <a:ea typeface="Roboto"/>
                <a:cs typeface="Roboto"/>
              </a:rPr>
              <a:t>Samsung became an International Olympic Committee (IOC) TOP sponsor, marking the beginning of its long-standing partnership with the Olympic movement.</a:t>
            </a:r>
            <a:endParaRPr lang="en-US" sz="1550">
              <a:latin typeface="Saira Medium"/>
              <a:ea typeface="Roboto"/>
              <a:cs typeface="Roboto"/>
            </a:endParaRPr>
          </a:p>
        </p:txBody>
      </p:sp>
      <p:sp>
        <p:nvSpPr>
          <p:cNvPr id="10" name="Shape 7"/>
          <p:cNvSpPr/>
          <p:nvPr/>
        </p:nvSpPr>
        <p:spPr>
          <a:xfrm>
            <a:off x="1182767" y="4741902"/>
            <a:ext cx="688896" cy="22860"/>
          </a:xfrm>
          <a:prstGeom prst="roundRect">
            <a:avLst>
              <a:gd name="adj" fmla="val 775016"/>
            </a:avLst>
          </a:prstGeom>
          <a:solidFill>
            <a:srgbClr val="FC8337"/>
          </a:solidFill>
          <a:ln/>
        </p:spPr>
        <p:txBody>
          <a:bodyPr/>
          <a:lstStyle/>
          <a:p>
            <a:endParaRPr lang="en-US"/>
          </a:p>
        </p:txBody>
      </p:sp>
      <p:sp>
        <p:nvSpPr>
          <p:cNvPr id="11" name="Shape 8"/>
          <p:cNvSpPr/>
          <p:nvPr/>
        </p:nvSpPr>
        <p:spPr>
          <a:xfrm>
            <a:off x="762714" y="4531876"/>
            <a:ext cx="442913" cy="442913"/>
          </a:xfrm>
          <a:prstGeom prst="roundRect">
            <a:avLst>
              <a:gd name="adj" fmla="val 40001"/>
            </a:avLst>
          </a:prstGeom>
          <a:solidFill>
            <a:srgbClr val="030303"/>
          </a:solidFill>
          <a:ln w="22860">
            <a:solidFill>
              <a:srgbClr val="FC8337"/>
            </a:solidFill>
            <a:prstDash val="solid"/>
          </a:ln>
        </p:spPr>
        <p:txBody>
          <a:bodyPr/>
          <a:lstStyle/>
          <a:p>
            <a:endParaRPr lang="en-US"/>
          </a:p>
        </p:txBody>
      </p:sp>
      <p:sp>
        <p:nvSpPr>
          <p:cNvPr id="12" name="Text 9"/>
          <p:cNvSpPr/>
          <p:nvPr/>
        </p:nvSpPr>
        <p:spPr>
          <a:xfrm>
            <a:off x="893921" y="4605695"/>
            <a:ext cx="180499" cy="295275"/>
          </a:xfrm>
          <a:prstGeom prst="rect">
            <a:avLst/>
          </a:prstGeom>
          <a:noFill/>
          <a:ln/>
        </p:spPr>
        <p:txBody>
          <a:bodyPr wrap="none" lIns="0" tIns="0" rIns="0" bIns="0" rtlCol="0" anchor="t"/>
          <a:lstStyle/>
          <a:p>
            <a:pPr marL="0" indent="0" algn="ctr">
              <a:lnSpc>
                <a:spcPts val="2300"/>
              </a:lnSpc>
              <a:buNone/>
            </a:pPr>
            <a:r>
              <a:rPr lang="en-US" sz="2300">
                <a:solidFill>
                  <a:srgbClr val="E5E0DF"/>
                </a:solidFill>
                <a:latin typeface="Saira Medium" pitchFamily="34" charset="0"/>
                <a:ea typeface="Saira Medium" pitchFamily="34" charset="-122"/>
                <a:cs typeface="Saira Medium" pitchFamily="34" charset="-120"/>
              </a:rPr>
              <a:t>2</a:t>
            </a:r>
            <a:endParaRPr lang="en-US" sz="2300"/>
          </a:p>
        </p:txBody>
      </p:sp>
      <p:sp>
        <p:nvSpPr>
          <p:cNvPr id="13" name="Text 10"/>
          <p:cNvSpPr/>
          <p:nvPr/>
        </p:nvSpPr>
        <p:spPr>
          <a:xfrm>
            <a:off x="2066806" y="4507230"/>
            <a:ext cx="2460665" cy="307538"/>
          </a:xfrm>
          <a:prstGeom prst="rect">
            <a:avLst/>
          </a:prstGeom>
          <a:noFill/>
          <a:ln/>
        </p:spPr>
        <p:txBody>
          <a:bodyPr wrap="none" lIns="0" tIns="0" rIns="0" bIns="0" rtlCol="0" anchor="t"/>
          <a:lstStyle/>
          <a:p>
            <a:pPr>
              <a:lnSpc>
                <a:spcPts val="2400"/>
              </a:lnSpc>
            </a:pPr>
            <a:r>
              <a:rPr lang="en-US" sz="1900" b="1">
                <a:solidFill>
                  <a:srgbClr val="E5E0DF"/>
                </a:solidFill>
                <a:latin typeface="Saira Medium"/>
              </a:rPr>
              <a:t>2006 - 2016</a:t>
            </a:r>
            <a:endParaRPr lang="en-US" sz="1900" b="1">
              <a:latin typeface="Calibri"/>
              <a:cs typeface="Calibri"/>
            </a:endParaRPr>
          </a:p>
        </p:txBody>
      </p:sp>
      <p:sp>
        <p:nvSpPr>
          <p:cNvPr id="14" name="Text 11"/>
          <p:cNvSpPr/>
          <p:nvPr/>
        </p:nvSpPr>
        <p:spPr>
          <a:xfrm>
            <a:off x="2066806" y="4932878"/>
            <a:ext cx="6388298" cy="629603"/>
          </a:xfrm>
          <a:prstGeom prst="rect">
            <a:avLst/>
          </a:prstGeom>
          <a:noFill/>
          <a:ln/>
        </p:spPr>
        <p:txBody>
          <a:bodyPr wrap="square" lIns="0" tIns="0" rIns="0" bIns="0" rtlCol="0" anchor="t"/>
          <a:lstStyle/>
          <a:p>
            <a:pPr marL="0" indent="0" algn="l">
              <a:lnSpc>
                <a:spcPts val="2450"/>
              </a:lnSpc>
              <a:buNone/>
            </a:pPr>
            <a:r>
              <a:rPr lang="en-US" sz="1550">
                <a:solidFill>
                  <a:srgbClr val="E5E0DF"/>
                </a:solidFill>
                <a:latin typeface="Saira Medium"/>
                <a:ea typeface="Roboto"/>
                <a:cs typeface="Roboto"/>
              </a:rPr>
              <a:t>Samsung expanded its sponsorship to include the Paralympic Games, further strengthening its commitment to inclusivity and accessibility.</a:t>
            </a:r>
            <a:endParaRPr lang="en-US" sz="1550">
              <a:latin typeface="Saira Medium"/>
              <a:ea typeface="Roboto"/>
              <a:cs typeface="Roboto"/>
            </a:endParaRPr>
          </a:p>
        </p:txBody>
      </p:sp>
      <p:sp>
        <p:nvSpPr>
          <p:cNvPr id="15" name="Shape 12"/>
          <p:cNvSpPr/>
          <p:nvPr/>
        </p:nvSpPr>
        <p:spPr>
          <a:xfrm>
            <a:off x="1182767" y="6387584"/>
            <a:ext cx="688896" cy="22860"/>
          </a:xfrm>
          <a:prstGeom prst="roundRect">
            <a:avLst>
              <a:gd name="adj" fmla="val 775016"/>
            </a:avLst>
          </a:prstGeom>
          <a:solidFill>
            <a:srgbClr val="FC8337"/>
          </a:solidFill>
          <a:ln/>
        </p:spPr>
        <p:txBody>
          <a:bodyPr/>
          <a:lstStyle/>
          <a:p>
            <a:endParaRPr lang="en-US"/>
          </a:p>
        </p:txBody>
      </p:sp>
      <p:sp>
        <p:nvSpPr>
          <p:cNvPr id="16" name="Shape 13"/>
          <p:cNvSpPr/>
          <p:nvPr/>
        </p:nvSpPr>
        <p:spPr>
          <a:xfrm>
            <a:off x="762714" y="6177558"/>
            <a:ext cx="442913" cy="442913"/>
          </a:xfrm>
          <a:prstGeom prst="roundRect">
            <a:avLst>
              <a:gd name="adj" fmla="val 40001"/>
            </a:avLst>
          </a:prstGeom>
          <a:solidFill>
            <a:srgbClr val="030303"/>
          </a:solidFill>
          <a:ln w="22860">
            <a:solidFill>
              <a:srgbClr val="FC8337"/>
            </a:solidFill>
            <a:prstDash val="solid"/>
          </a:ln>
        </p:spPr>
        <p:txBody>
          <a:bodyPr/>
          <a:lstStyle/>
          <a:p>
            <a:endParaRPr lang="en-US"/>
          </a:p>
        </p:txBody>
      </p:sp>
      <p:sp>
        <p:nvSpPr>
          <p:cNvPr id="17" name="Text 14"/>
          <p:cNvSpPr/>
          <p:nvPr/>
        </p:nvSpPr>
        <p:spPr>
          <a:xfrm>
            <a:off x="894993" y="6251377"/>
            <a:ext cx="178356" cy="295275"/>
          </a:xfrm>
          <a:prstGeom prst="rect">
            <a:avLst/>
          </a:prstGeom>
          <a:noFill/>
          <a:ln/>
        </p:spPr>
        <p:txBody>
          <a:bodyPr wrap="none" lIns="0" tIns="0" rIns="0" bIns="0" rtlCol="0" anchor="t"/>
          <a:lstStyle/>
          <a:p>
            <a:pPr marL="0" indent="0" algn="ctr">
              <a:lnSpc>
                <a:spcPts val="2300"/>
              </a:lnSpc>
              <a:buNone/>
            </a:pPr>
            <a:r>
              <a:rPr lang="en-US" sz="2300">
                <a:solidFill>
                  <a:srgbClr val="E5E0DF"/>
                </a:solidFill>
                <a:latin typeface="Saira Medium" pitchFamily="34" charset="0"/>
                <a:ea typeface="Saira Medium" pitchFamily="34" charset="-122"/>
                <a:cs typeface="Saira Medium" pitchFamily="34" charset="-120"/>
              </a:rPr>
              <a:t>3</a:t>
            </a:r>
            <a:endParaRPr lang="en-US" sz="2300"/>
          </a:p>
        </p:txBody>
      </p:sp>
      <p:sp>
        <p:nvSpPr>
          <p:cNvPr id="18" name="Text 15"/>
          <p:cNvSpPr/>
          <p:nvPr/>
        </p:nvSpPr>
        <p:spPr>
          <a:xfrm>
            <a:off x="2066806" y="6152912"/>
            <a:ext cx="2460665" cy="307538"/>
          </a:xfrm>
          <a:prstGeom prst="rect">
            <a:avLst/>
          </a:prstGeom>
          <a:noFill/>
          <a:ln/>
        </p:spPr>
        <p:txBody>
          <a:bodyPr wrap="none" lIns="0" tIns="0" rIns="0" bIns="0" rtlCol="0" anchor="t"/>
          <a:lstStyle/>
          <a:p>
            <a:pPr marL="0" indent="0" algn="l">
              <a:lnSpc>
                <a:spcPts val="2400"/>
              </a:lnSpc>
              <a:buNone/>
            </a:pPr>
            <a:r>
              <a:rPr lang="en-US" sz="1900" b="1">
                <a:solidFill>
                  <a:srgbClr val="E5E0DF"/>
                </a:solidFill>
                <a:latin typeface="Saira Medium"/>
                <a:ea typeface="Saira Medium" pitchFamily="34" charset="-122"/>
                <a:cs typeface="Saira Medium" pitchFamily="34" charset="-120"/>
              </a:rPr>
              <a:t>2017 - Present</a:t>
            </a:r>
            <a:endParaRPr lang="en-US" sz="1900" b="1">
              <a:latin typeface="Saira Medium"/>
              <a:cs typeface="Calibri"/>
            </a:endParaRPr>
          </a:p>
        </p:txBody>
      </p:sp>
      <p:sp>
        <p:nvSpPr>
          <p:cNvPr id="19" name="Text 16"/>
          <p:cNvSpPr/>
          <p:nvPr/>
        </p:nvSpPr>
        <p:spPr>
          <a:xfrm>
            <a:off x="2066806" y="6578560"/>
            <a:ext cx="6388298" cy="629603"/>
          </a:xfrm>
          <a:prstGeom prst="rect">
            <a:avLst/>
          </a:prstGeom>
          <a:noFill/>
          <a:ln/>
        </p:spPr>
        <p:txBody>
          <a:bodyPr wrap="square" lIns="0" tIns="0" rIns="0" bIns="0" rtlCol="0" anchor="t"/>
          <a:lstStyle/>
          <a:p>
            <a:pPr marL="0" indent="0" algn="l">
              <a:lnSpc>
                <a:spcPts val="2450"/>
              </a:lnSpc>
              <a:buNone/>
            </a:pPr>
            <a:r>
              <a:rPr lang="en-US" sz="1550">
                <a:solidFill>
                  <a:srgbClr val="E5E0DF"/>
                </a:solidFill>
                <a:latin typeface="Saira Medium"/>
                <a:ea typeface="Roboto"/>
                <a:cs typeface="Roboto"/>
              </a:rPr>
              <a:t>Samsung continues to innovate its marketing strategies, leveraging new technologies and platforms to engage with Olympic fans globally.</a:t>
            </a:r>
            <a:endParaRPr lang="en-US" sz="1550">
              <a:latin typeface="Saira Medium"/>
              <a:ea typeface="Roboto"/>
              <a:cs typeface="Roboto"/>
            </a:endParaRP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2"/>
          <p:cNvSpPr txBox="1"/>
          <p:nvPr/>
        </p:nvSpPr>
        <p:spPr>
          <a:xfrm>
            <a:off x="3577910" y="388010"/>
            <a:ext cx="7474581" cy="789319"/>
          </a:xfrm>
          <a:prstGeom prst="rect">
            <a:avLst/>
          </a:prstGeom>
        </p:spPr>
        <p:txBody>
          <a:bodyPr lIns="0" tIns="0" rIns="0" bIns="0" rtlCol="0" anchor="t">
            <a:spAutoFit/>
          </a:bodyPr>
          <a:lstStyle/>
          <a:p>
            <a:pPr algn="ctr">
              <a:lnSpc>
                <a:spcPts val="2851"/>
              </a:lnSpc>
            </a:pPr>
            <a:r>
              <a:rPr lang="en-US" sz="3600" b="1">
                <a:solidFill>
                  <a:schemeClr val="accent2"/>
                </a:solidFill>
                <a:latin typeface="Saira Medium" panose="020B0604020202020204" charset="0"/>
                <a:ea typeface="Kollektif Bold"/>
                <a:cs typeface="Kollektif Bold"/>
                <a:sym typeface="Kollektif Bold"/>
              </a:rPr>
              <a:t>HIGH POSITIVE AUDIENCE ACCEPTENCE</a:t>
            </a:r>
          </a:p>
        </p:txBody>
      </p:sp>
      <p:grpSp>
        <p:nvGrpSpPr>
          <p:cNvPr id="9" name="Group 9"/>
          <p:cNvGrpSpPr/>
          <p:nvPr/>
        </p:nvGrpSpPr>
        <p:grpSpPr>
          <a:xfrm>
            <a:off x="8543704" y="5975915"/>
            <a:ext cx="4466366" cy="440290"/>
            <a:chOff x="0" y="0"/>
            <a:chExt cx="1470408" cy="144951"/>
          </a:xfrm>
        </p:grpSpPr>
        <p:sp>
          <p:nvSpPr>
            <p:cNvPr id="10" name="Freeform 10"/>
            <p:cNvSpPr/>
            <p:nvPr/>
          </p:nvSpPr>
          <p:spPr>
            <a:xfrm>
              <a:off x="0" y="0"/>
              <a:ext cx="1470409" cy="144951"/>
            </a:xfrm>
            <a:custGeom>
              <a:avLst/>
              <a:gdLst/>
              <a:ahLst/>
              <a:cxnLst/>
              <a:rect l="l" t="t" r="r" b="b"/>
              <a:pathLst>
                <a:path w="1470409" h="144951">
                  <a:moveTo>
                    <a:pt x="70722" y="0"/>
                  </a:moveTo>
                  <a:lnTo>
                    <a:pt x="1399686" y="0"/>
                  </a:lnTo>
                  <a:cubicBezTo>
                    <a:pt x="1418443" y="0"/>
                    <a:pt x="1436432" y="7451"/>
                    <a:pt x="1449695" y="20714"/>
                  </a:cubicBezTo>
                  <a:cubicBezTo>
                    <a:pt x="1462958" y="33977"/>
                    <a:pt x="1470409" y="51965"/>
                    <a:pt x="1470409" y="70722"/>
                  </a:cubicBezTo>
                  <a:lnTo>
                    <a:pt x="1470409" y="74229"/>
                  </a:lnTo>
                  <a:cubicBezTo>
                    <a:pt x="1470409" y="92986"/>
                    <a:pt x="1462958" y="110974"/>
                    <a:pt x="1449695" y="124237"/>
                  </a:cubicBezTo>
                  <a:cubicBezTo>
                    <a:pt x="1436432" y="137500"/>
                    <a:pt x="1418443" y="144951"/>
                    <a:pt x="1399686" y="144951"/>
                  </a:cubicBezTo>
                  <a:lnTo>
                    <a:pt x="70722" y="144951"/>
                  </a:lnTo>
                  <a:cubicBezTo>
                    <a:pt x="51965" y="144951"/>
                    <a:pt x="33977" y="137500"/>
                    <a:pt x="20714" y="124237"/>
                  </a:cubicBezTo>
                  <a:cubicBezTo>
                    <a:pt x="7451" y="110974"/>
                    <a:pt x="0" y="92986"/>
                    <a:pt x="0" y="74229"/>
                  </a:cubicBezTo>
                  <a:lnTo>
                    <a:pt x="0" y="70722"/>
                  </a:lnTo>
                  <a:cubicBezTo>
                    <a:pt x="0" y="51965"/>
                    <a:pt x="7451" y="33977"/>
                    <a:pt x="20714" y="20714"/>
                  </a:cubicBezTo>
                  <a:cubicBezTo>
                    <a:pt x="33977" y="7451"/>
                    <a:pt x="51965" y="0"/>
                    <a:pt x="70722" y="0"/>
                  </a:cubicBezTo>
                  <a:close/>
                </a:path>
              </a:pathLst>
            </a:custGeom>
            <a:solidFill>
              <a:srgbClr val="FFCB77"/>
            </a:solidFill>
          </p:spPr>
          <p:txBody>
            <a:bodyPr/>
            <a:lstStyle/>
            <a:p>
              <a:endParaRPr lang="en-US">
                <a:latin typeface="Saira Medium" panose="020B0604020202020204" charset="0"/>
              </a:endParaRPr>
            </a:p>
          </p:txBody>
        </p:sp>
        <p:sp>
          <p:nvSpPr>
            <p:cNvPr id="11" name="TextBox 11"/>
            <p:cNvSpPr txBox="1"/>
            <p:nvPr/>
          </p:nvSpPr>
          <p:spPr>
            <a:xfrm>
              <a:off x="0" y="19050"/>
              <a:ext cx="1470408" cy="125901"/>
            </a:xfrm>
            <a:prstGeom prst="rect">
              <a:avLst/>
            </a:prstGeom>
          </p:spPr>
          <p:txBody>
            <a:bodyPr lIns="40640" tIns="40640" rIns="40640" bIns="40640" rtlCol="0" anchor="ctr"/>
            <a:lstStyle/>
            <a:p>
              <a:pPr algn="ctr">
                <a:lnSpc>
                  <a:spcPts val="2042"/>
                </a:lnSpc>
              </a:pPr>
              <a:endParaRPr sz="1440">
                <a:latin typeface="Saira Medium" panose="020B0604020202020204" charset="0"/>
              </a:endParaRPr>
            </a:p>
          </p:txBody>
        </p:sp>
      </p:grpSp>
      <p:grpSp>
        <p:nvGrpSpPr>
          <p:cNvPr id="12" name="Group 12"/>
          <p:cNvGrpSpPr/>
          <p:nvPr/>
        </p:nvGrpSpPr>
        <p:grpSpPr>
          <a:xfrm>
            <a:off x="2239241" y="6604719"/>
            <a:ext cx="3824514" cy="418510"/>
            <a:chOff x="0" y="0"/>
            <a:chExt cx="1259099" cy="137781"/>
          </a:xfrm>
        </p:grpSpPr>
        <p:sp>
          <p:nvSpPr>
            <p:cNvPr id="13" name="Freeform 13"/>
            <p:cNvSpPr/>
            <p:nvPr/>
          </p:nvSpPr>
          <p:spPr>
            <a:xfrm>
              <a:off x="0" y="0"/>
              <a:ext cx="1259100" cy="137781"/>
            </a:xfrm>
            <a:custGeom>
              <a:avLst/>
              <a:gdLst/>
              <a:ahLst/>
              <a:cxnLst/>
              <a:rect l="l" t="t" r="r" b="b"/>
              <a:pathLst>
                <a:path w="1259100" h="137781">
                  <a:moveTo>
                    <a:pt x="68891" y="0"/>
                  </a:moveTo>
                  <a:lnTo>
                    <a:pt x="1190209" y="0"/>
                  </a:lnTo>
                  <a:cubicBezTo>
                    <a:pt x="1208480" y="0"/>
                    <a:pt x="1226002" y="7258"/>
                    <a:pt x="1238922" y="20178"/>
                  </a:cubicBezTo>
                  <a:cubicBezTo>
                    <a:pt x="1251841" y="33097"/>
                    <a:pt x="1259100" y="50620"/>
                    <a:pt x="1259100" y="68891"/>
                  </a:cubicBezTo>
                  <a:lnTo>
                    <a:pt x="1259100" y="68891"/>
                  </a:lnTo>
                  <a:cubicBezTo>
                    <a:pt x="1259100" y="87161"/>
                    <a:pt x="1251841" y="104684"/>
                    <a:pt x="1238922" y="117604"/>
                  </a:cubicBezTo>
                  <a:cubicBezTo>
                    <a:pt x="1226002" y="130523"/>
                    <a:pt x="1208480" y="137781"/>
                    <a:pt x="1190209" y="137781"/>
                  </a:cubicBezTo>
                  <a:lnTo>
                    <a:pt x="68891" y="137781"/>
                  </a:lnTo>
                  <a:cubicBezTo>
                    <a:pt x="50620" y="137781"/>
                    <a:pt x="33097" y="130523"/>
                    <a:pt x="20178" y="117604"/>
                  </a:cubicBezTo>
                  <a:cubicBezTo>
                    <a:pt x="7258" y="104684"/>
                    <a:pt x="0" y="87161"/>
                    <a:pt x="0" y="68891"/>
                  </a:cubicBezTo>
                  <a:lnTo>
                    <a:pt x="0" y="68891"/>
                  </a:lnTo>
                  <a:cubicBezTo>
                    <a:pt x="0" y="50620"/>
                    <a:pt x="7258" y="33097"/>
                    <a:pt x="20178" y="20178"/>
                  </a:cubicBezTo>
                  <a:cubicBezTo>
                    <a:pt x="33097" y="7258"/>
                    <a:pt x="50620" y="0"/>
                    <a:pt x="68891" y="0"/>
                  </a:cubicBezTo>
                  <a:close/>
                </a:path>
              </a:pathLst>
            </a:custGeom>
            <a:solidFill>
              <a:srgbClr val="48CFAE"/>
            </a:solidFill>
          </p:spPr>
          <p:txBody>
            <a:bodyPr/>
            <a:lstStyle/>
            <a:p>
              <a:endParaRPr lang="en-US">
                <a:latin typeface="Saira Medium" panose="020B0604020202020204" charset="0"/>
              </a:endParaRPr>
            </a:p>
          </p:txBody>
        </p:sp>
        <p:sp>
          <p:nvSpPr>
            <p:cNvPr id="14" name="TextBox 14"/>
            <p:cNvSpPr txBox="1"/>
            <p:nvPr/>
          </p:nvSpPr>
          <p:spPr>
            <a:xfrm>
              <a:off x="0" y="19050"/>
              <a:ext cx="1259099" cy="118731"/>
            </a:xfrm>
            <a:prstGeom prst="rect">
              <a:avLst/>
            </a:prstGeom>
          </p:spPr>
          <p:txBody>
            <a:bodyPr lIns="40640" tIns="40640" rIns="40640" bIns="40640" rtlCol="0" anchor="ctr"/>
            <a:lstStyle/>
            <a:p>
              <a:pPr algn="ctr">
                <a:lnSpc>
                  <a:spcPts val="2042"/>
                </a:lnSpc>
              </a:pPr>
              <a:endParaRPr sz="1440">
                <a:latin typeface="Saira Medium" panose="020B0604020202020204" charset="0"/>
              </a:endParaRPr>
            </a:p>
          </p:txBody>
        </p:sp>
      </p:grpSp>
      <p:sp>
        <p:nvSpPr>
          <p:cNvPr id="16" name="TextBox 16"/>
          <p:cNvSpPr txBox="1"/>
          <p:nvPr/>
        </p:nvSpPr>
        <p:spPr>
          <a:xfrm>
            <a:off x="8789784" y="6076552"/>
            <a:ext cx="4095702" cy="282000"/>
          </a:xfrm>
          <a:prstGeom prst="rect">
            <a:avLst/>
          </a:prstGeom>
        </p:spPr>
        <p:txBody>
          <a:bodyPr lIns="0" tIns="0" rIns="0" bIns="0" rtlCol="0" anchor="t">
            <a:spAutoFit/>
          </a:bodyPr>
          <a:lstStyle/>
          <a:p>
            <a:pPr>
              <a:lnSpc>
                <a:spcPts val="2080"/>
              </a:lnSpc>
            </a:pPr>
            <a:r>
              <a:rPr lang="en-US" sz="2080" b="1">
                <a:solidFill>
                  <a:srgbClr val="545454"/>
                </a:solidFill>
                <a:latin typeface="Saira Medium" panose="020B0604020202020204" charset="0"/>
                <a:ea typeface="Kollektif Bold"/>
                <a:cs typeface="Kollektif Bold"/>
                <a:sym typeface="Kollektif Bold"/>
              </a:rPr>
              <a:t>+6 PP FROM MONTH TO MONTH</a:t>
            </a:r>
          </a:p>
        </p:txBody>
      </p:sp>
      <p:sp>
        <p:nvSpPr>
          <p:cNvPr id="17" name="TextBox 17"/>
          <p:cNvSpPr txBox="1"/>
          <p:nvPr/>
        </p:nvSpPr>
        <p:spPr>
          <a:xfrm>
            <a:off x="2430625" y="6706715"/>
            <a:ext cx="4313621" cy="282000"/>
          </a:xfrm>
          <a:prstGeom prst="rect">
            <a:avLst/>
          </a:prstGeom>
        </p:spPr>
        <p:txBody>
          <a:bodyPr lIns="0" tIns="0" rIns="0" bIns="0" rtlCol="0" anchor="t">
            <a:spAutoFit/>
          </a:bodyPr>
          <a:lstStyle/>
          <a:p>
            <a:pPr>
              <a:lnSpc>
                <a:spcPts val="2080"/>
              </a:lnSpc>
            </a:pPr>
            <a:r>
              <a:rPr lang="en-US" sz="2080" b="1">
                <a:solidFill>
                  <a:srgbClr val="FFFFFF"/>
                </a:solidFill>
                <a:latin typeface="Saira Medium" panose="020B0604020202020204" charset="0"/>
                <a:ea typeface="Kollektif Bold"/>
                <a:cs typeface="Kollektif Bold"/>
                <a:sym typeface="Kollektif Bold"/>
              </a:rPr>
              <a:t>73% OLYMPICS FOLLOWERS</a:t>
            </a:r>
          </a:p>
        </p:txBody>
      </p:sp>
      <p:sp>
        <p:nvSpPr>
          <p:cNvPr id="26" name="TextBox 26"/>
          <p:cNvSpPr txBox="1"/>
          <p:nvPr/>
        </p:nvSpPr>
        <p:spPr>
          <a:xfrm>
            <a:off x="3219826" y="7238267"/>
            <a:ext cx="9088592" cy="589905"/>
          </a:xfrm>
          <a:prstGeom prst="rect">
            <a:avLst/>
          </a:prstGeom>
        </p:spPr>
        <p:txBody>
          <a:bodyPr lIns="0" tIns="0" rIns="0" bIns="0" rtlCol="0" anchor="t">
            <a:spAutoFit/>
          </a:bodyPr>
          <a:lstStyle/>
          <a:p>
            <a:pPr algn="ctr">
              <a:lnSpc>
                <a:spcPts val="2303"/>
              </a:lnSpc>
            </a:pPr>
            <a:r>
              <a:rPr lang="en-US" sz="1920" b="1">
                <a:solidFill>
                  <a:schemeClr val="bg1"/>
                </a:solidFill>
                <a:latin typeface="Saira Medium" panose="020B0604020202020204" charset="0"/>
                <a:ea typeface="DM Sans"/>
                <a:cs typeface="DM Sans"/>
                <a:sym typeface="DM Sans"/>
              </a:rPr>
              <a:t>Among 13 brands that had advertising campaigns and/or partnerships with leagues or individual athletes, Samsung emerged as the most favorable.</a:t>
            </a:r>
          </a:p>
        </p:txBody>
      </p:sp>
      <p:sp>
        <p:nvSpPr>
          <p:cNvPr id="27" name="Freeform 27"/>
          <p:cNvSpPr/>
          <p:nvPr/>
        </p:nvSpPr>
        <p:spPr>
          <a:xfrm>
            <a:off x="453933" y="1489092"/>
            <a:ext cx="6247953" cy="4217368"/>
          </a:xfrm>
          <a:custGeom>
            <a:avLst/>
            <a:gdLst/>
            <a:ahLst/>
            <a:cxnLst/>
            <a:rect l="l" t="t" r="r" b="b"/>
            <a:pathLst>
              <a:path w="7809941" h="5271710">
                <a:moveTo>
                  <a:pt x="0" y="0"/>
                </a:moveTo>
                <a:lnTo>
                  <a:pt x="7809942" y="0"/>
                </a:lnTo>
                <a:lnTo>
                  <a:pt x="7809942" y="5271710"/>
                </a:lnTo>
                <a:lnTo>
                  <a:pt x="0" y="5271710"/>
                </a:lnTo>
                <a:lnTo>
                  <a:pt x="0" y="0"/>
                </a:lnTo>
                <a:close/>
              </a:path>
            </a:pathLst>
          </a:custGeom>
          <a:blipFill>
            <a:blip r:embed="rId2"/>
            <a:stretch>
              <a:fillRect/>
            </a:stretch>
          </a:blipFill>
        </p:spPr>
        <p:txBody>
          <a:bodyPr/>
          <a:lstStyle/>
          <a:p>
            <a:endParaRPr lang="en-US"/>
          </a:p>
        </p:txBody>
      </p:sp>
      <p:sp>
        <p:nvSpPr>
          <p:cNvPr id="28" name="Freeform 28"/>
          <p:cNvSpPr/>
          <p:nvPr/>
        </p:nvSpPr>
        <p:spPr>
          <a:xfrm>
            <a:off x="7175363" y="1479788"/>
            <a:ext cx="7072283" cy="3889756"/>
          </a:xfrm>
          <a:custGeom>
            <a:avLst/>
            <a:gdLst/>
            <a:ahLst/>
            <a:cxnLst/>
            <a:rect l="l" t="t" r="r" b="b"/>
            <a:pathLst>
              <a:path w="8840354" h="4862195">
                <a:moveTo>
                  <a:pt x="0" y="0"/>
                </a:moveTo>
                <a:lnTo>
                  <a:pt x="8840355" y="0"/>
                </a:lnTo>
                <a:lnTo>
                  <a:pt x="8840355" y="4862195"/>
                </a:lnTo>
                <a:lnTo>
                  <a:pt x="0" y="4862195"/>
                </a:lnTo>
                <a:lnTo>
                  <a:pt x="0" y="0"/>
                </a:lnTo>
                <a:close/>
              </a:path>
            </a:pathLst>
          </a:custGeom>
          <a:blipFill>
            <a:blip r:embed="rId3"/>
            <a:stretch>
              <a:fillRect/>
            </a:stretch>
          </a:blipFill>
        </p:spPr>
        <p:txBody>
          <a:bodyPr/>
          <a:lstStyle/>
          <a:p>
            <a:endParaRPr lang="en-US"/>
          </a:p>
        </p:txBody>
      </p:sp>
      <p:grpSp>
        <p:nvGrpSpPr>
          <p:cNvPr id="29" name="Group 12">
            <a:extLst>
              <a:ext uri="{FF2B5EF4-FFF2-40B4-BE49-F238E27FC236}">
                <a16:creationId xmlns:a16="http://schemas.microsoft.com/office/drawing/2014/main" id="{127DC32F-4E2C-F83D-5712-303EEEEE51B0}"/>
              </a:ext>
            </a:extLst>
          </p:cNvPr>
          <p:cNvGrpSpPr/>
          <p:nvPr/>
        </p:nvGrpSpPr>
        <p:grpSpPr>
          <a:xfrm>
            <a:off x="2247736" y="5995776"/>
            <a:ext cx="4368524" cy="1873309"/>
            <a:chOff x="-179098" y="-478946"/>
            <a:chExt cx="1438197" cy="616727"/>
          </a:xfrm>
        </p:grpSpPr>
        <p:sp>
          <p:nvSpPr>
            <p:cNvPr id="30" name="Freeform 13">
              <a:extLst>
                <a:ext uri="{FF2B5EF4-FFF2-40B4-BE49-F238E27FC236}">
                  <a16:creationId xmlns:a16="http://schemas.microsoft.com/office/drawing/2014/main" id="{F2EA5E64-7D7B-51DD-0A83-5D2561039C38}"/>
                </a:ext>
              </a:extLst>
            </p:cNvPr>
            <p:cNvSpPr/>
            <p:nvPr/>
          </p:nvSpPr>
          <p:spPr>
            <a:xfrm>
              <a:off x="-179098" y="-478946"/>
              <a:ext cx="1259100" cy="137781"/>
            </a:xfrm>
            <a:custGeom>
              <a:avLst/>
              <a:gdLst/>
              <a:ahLst/>
              <a:cxnLst/>
              <a:rect l="l" t="t" r="r" b="b"/>
              <a:pathLst>
                <a:path w="1259100" h="137781">
                  <a:moveTo>
                    <a:pt x="68891" y="0"/>
                  </a:moveTo>
                  <a:lnTo>
                    <a:pt x="1190209" y="0"/>
                  </a:lnTo>
                  <a:cubicBezTo>
                    <a:pt x="1208480" y="0"/>
                    <a:pt x="1226002" y="7258"/>
                    <a:pt x="1238922" y="20178"/>
                  </a:cubicBezTo>
                  <a:cubicBezTo>
                    <a:pt x="1251841" y="33097"/>
                    <a:pt x="1259100" y="50620"/>
                    <a:pt x="1259100" y="68891"/>
                  </a:cubicBezTo>
                  <a:lnTo>
                    <a:pt x="1259100" y="68891"/>
                  </a:lnTo>
                  <a:cubicBezTo>
                    <a:pt x="1259100" y="87161"/>
                    <a:pt x="1251841" y="104684"/>
                    <a:pt x="1238922" y="117604"/>
                  </a:cubicBezTo>
                  <a:cubicBezTo>
                    <a:pt x="1226002" y="130523"/>
                    <a:pt x="1208480" y="137781"/>
                    <a:pt x="1190209" y="137781"/>
                  </a:cubicBezTo>
                  <a:lnTo>
                    <a:pt x="68891" y="137781"/>
                  </a:lnTo>
                  <a:cubicBezTo>
                    <a:pt x="50620" y="137781"/>
                    <a:pt x="33097" y="130523"/>
                    <a:pt x="20178" y="117604"/>
                  </a:cubicBezTo>
                  <a:cubicBezTo>
                    <a:pt x="7258" y="104684"/>
                    <a:pt x="0" y="87161"/>
                    <a:pt x="0" y="68891"/>
                  </a:cubicBezTo>
                  <a:lnTo>
                    <a:pt x="0" y="68891"/>
                  </a:lnTo>
                  <a:cubicBezTo>
                    <a:pt x="0" y="50620"/>
                    <a:pt x="7258" y="33097"/>
                    <a:pt x="20178" y="20178"/>
                  </a:cubicBezTo>
                  <a:cubicBezTo>
                    <a:pt x="33097" y="7258"/>
                    <a:pt x="50620" y="0"/>
                    <a:pt x="68891" y="0"/>
                  </a:cubicBezTo>
                  <a:close/>
                </a:path>
              </a:pathLst>
            </a:custGeom>
            <a:solidFill>
              <a:schemeClr val="accent6"/>
            </a:solidFill>
          </p:spPr>
          <p:txBody>
            <a:bodyPr/>
            <a:lstStyle/>
            <a:p>
              <a:endParaRPr lang="en-US">
                <a:latin typeface="Saira Medium" panose="020B0604020202020204" charset="0"/>
              </a:endParaRPr>
            </a:p>
          </p:txBody>
        </p:sp>
        <p:sp>
          <p:nvSpPr>
            <p:cNvPr id="31" name="TextBox 14">
              <a:extLst>
                <a:ext uri="{FF2B5EF4-FFF2-40B4-BE49-F238E27FC236}">
                  <a16:creationId xmlns:a16="http://schemas.microsoft.com/office/drawing/2014/main" id="{D4E6A996-EC2B-17B3-C3E4-6862543403EC}"/>
                </a:ext>
              </a:extLst>
            </p:cNvPr>
            <p:cNvSpPr txBox="1"/>
            <p:nvPr/>
          </p:nvSpPr>
          <p:spPr>
            <a:xfrm>
              <a:off x="0" y="19050"/>
              <a:ext cx="1259099" cy="118731"/>
            </a:xfrm>
            <a:prstGeom prst="rect">
              <a:avLst/>
            </a:prstGeom>
          </p:spPr>
          <p:txBody>
            <a:bodyPr lIns="40640" tIns="40640" rIns="40640" bIns="40640" rtlCol="0" anchor="ctr"/>
            <a:lstStyle/>
            <a:p>
              <a:pPr algn="ctr">
                <a:lnSpc>
                  <a:spcPts val="2042"/>
                </a:lnSpc>
              </a:pPr>
              <a:endParaRPr sz="1440">
                <a:latin typeface="Saira Medium" panose="020B0604020202020204" charset="0"/>
              </a:endParaRPr>
            </a:p>
          </p:txBody>
        </p:sp>
      </p:grpSp>
      <p:sp>
        <p:nvSpPr>
          <p:cNvPr id="33" name="TextBox 32">
            <a:extLst>
              <a:ext uri="{FF2B5EF4-FFF2-40B4-BE49-F238E27FC236}">
                <a16:creationId xmlns:a16="http://schemas.microsoft.com/office/drawing/2014/main" id="{E30F1228-B658-EDA8-C1BD-20AE16DBF510}"/>
              </a:ext>
            </a:extLst>
          </p:cNvPr>
          <p:cNvSpPr txBox="1"/>
          <p:nvPr/>
        </p:nvSpPr>
        <p:spPr>
          <a:xfrm>
            <a:off x="2530917" y="6020642"/>
            <a:ext cx="7315200" cy="371255"/>
          </a:xfrm>
          <a:prstGeom prst="rect">
            <a:avLst/>
          </a:prstGeom>
          <a:noFill/>
        </p:spPr>
        <p:txBody>
          <a:bodyPr wrap="square">
            <a:spAutoFit/>
          </a:bodyPr>
          <a:lstStyle/>
          <a:p>
            <a:pPr>
              <a:lnSpc>
                <a:spcPts val="2080"/>
              </a:lnSpc>
            </a:pPr>
            <a:r>
              <a:rPr lang="en-US" sz="2000" b="1">
                <a:solidFill>
                  <a:srgbClr val="FFFFFF"/>
                </a:solidFill>
                <a:latin typeface="Saira Medium" panose="020B0604020202020204" charset="0"/>
                <a:ea typeface="Kollektif Bold"/>
                <a:cs typeface="Kokila" panose="020B0502040204020203" pitchFamily="34" charset="0"/>
                <a:sym typeface="Kollektif Bold"/>
              </a:rPr>
              <a:t>65% GEN POP FAVORABLE</a:t>
            </a:r>
          </a:p>
        </p:txBody>
      </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BACEF-48FD-C39B-7E6E-9B420F919923}"/>
              </a:ext>
            </a:extLst>
          </p:cNvPr>
          <p:cNvSpPr txBox="1"/>
          <p:nvPr/>
        </p:nvSpPr>
        <p:spPr>
          <a:xfrm>
            <a:off x="2835797" y="1412111"/>
            <a:ext cx="9468092" cy="707886"/>
          </a:xfrm>
          <a:prstGeom prst="rect">
            <a:avLst/>
          </a:prstGeom>
          <a:noFill/>
        </p:spPr>
        <p:txBody>
          <a:bodyPr wrap="square" rtlCol="0">
            <a:spAutoFit/>
          </a:bodyPr>
          <a:lstStyle/>
          <a:p>
            <a:pPr algn="ctr"/>
            <a:r>
              <a:rPr lang="en-US" sz="4000" b="1">
                <a:solidFill>
                  <a:schemeClr val="bg1"/>
                </a:solidFill>
                <a:latin typeface="Saira Medium" panose="020B0604020202020204" charset="0"/>
              </a:rPr>
              <a:t>"SAMSUNG'S MESSAGE”</a:t>
            </a:r>
            <a:r>
              <a:rPr lang="en-US" sz="2000" b="1"/>
              <a:t>"</a:t>
            </a:r>
            <a:endParaRPr lang="en-US" sz="2000" b="1">
              <a:solidFill>
                <a:schemeClr val="bg1"/>
              </a:solidFill>
            </a:endParaRPr>
          </a:p>
        </p:txBody>
      </p:sp>
      <p:grpSp>
        <p:nvGrpSpPr>
          <p:cNvPr id="5" name="Group 4">
            <a:extLst>
              <a:ext uri="{FF2B5EF4-FFF2-40B4-BE49-F238E27FC236}">
                <a16:creationId xmlns:a16="http://schemas.microsoft.com/office/drawing/2014/main" id="{60152B1D-B03C-0B3F-5002-FC1BB7517843}"/>
              </a:ext>
            </a:extLst>
          </p:cNvPr>
          <p:cNvGrpSpPr/>
          <p:nvPr/>
        </p:nvGrpSpPr>
        <p:grpSpPr>
          <a:xfrm>
            <a:off x="1299150" y="2811342"/>
            <a:ext cx="3844766" cy="803157"/>
            <a:chOff x="3943" y="217380"/>
            <a:chExt cx="3844766" cy="803157"/>
          </a:xfrm>
        </p:grpSpPr>
        <p:sp>
          <p:nvSpPr>
            <p:cNvPr id="21" name="Rectangle 20">
              <a:extLst>
                <a:ext uri="{FF2B5EF4-FFF2-40B4-BE49-F238E27FC236}">
                  <a16:creationId xmlns:a16="http://schemas.microsoft.com/office/drawing/2014/main" id="{2A9C9E28-E46E-CAB9-209A-B637AADAECD1}"/>
                </a:ext>
              </a:extLst>
            </p:cNvPr>
            <p:cNvSpPr/>
            <p:nvPr/>
          </p:nvSpPr>
          <p:spPr>
            <a:xfrm>
              <a:off x="3943" y="217380"/>
              <a:ext cx="3844766" cy="803157"/>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latin typeface="Saira Medium" panose="020B0604020202020204" charset="0"/>
              </a:endParaRPr>
            </a:p>
          </p:txBody>
        </p:sp>
        <p:sp>
          <p:nvSpPr>
            <p:cNvPr id="22" name="TextBox 21">
              <a:extLst>
                <a:ext uri="{FF2B5EF4-FFF2-40B4-BE49-F238E27FC236}">
                  <a16:creationId xmlns:a16="http://schemas.microsoft.com/office/drawing/2014/main" id="{77A33773-5178-44AD-C4BB-C3ECDF9B3879}"/>
                </a:ext>
              </a:extLst>
            </p:cNvPr>
            <p:cNvSpPr txBox="1"/>
            <p:nvPr/>
          </p:nvSpPr>
          <p:spPr>
            <a:xfrm>
              <a:off x="3943" y="217380"/>
              <a:ext cx="3844766" cy="803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latin typeface="Saira Medium" panose="020B0604020202020204" charset="0"/>
                </a:rPr>
                <a:t>Brand Positioning &amp; Innovation</a:t>
              </a:r>
              <a:endParaRPr lang="en-US" sz="2200" kern="1200">
                <a:latin typeface="Saira Medium" panose="020B0604020202020204" charset="0"/>
              </a:endParaRPr>
            </a:p>
          </p:txBody>
        </p:sp>
      </p:grpSp>
      <p:grpSp>
        <p:nvGrpSpPr>
          <p:cNvPr id="6" name="Group 5">
            <a:extLst>
              <a:ext uri="{FF2B5EF4-FFF2-40B4-BE49-F238E27FC236}">
                <a16:creationId xmlns:a16="http://schemas.microsoft.com/office/drawing/2014/main" id="{362A30DF-E802-F1C3-3DF6-D348EBBB9848}"/>
              </a:ext>
            </a:extLst>
          </p:cNvPr>
          <p:cNvGrpSpPr/>
          <p:nvPr/>
        </p:nvGrpSpPr>
        <p:grpSpPr>
          <a:xfrm>
            <a:off x="1299150" y="3614499"/>
            <a:ext cx="3844766" cy="3500732"/>
            <a:chOff x="3943" y="1020537"/>
            <a:chExt cx="3844766" cy="3500732"/>
          </a:xfrm>
        </p:grpSpPr>
        <p:sp>
          <p:nvSpPr>
            <p:cNvPr id="19" name="Rectangle 18">
              <a:extLst>
                <a:ext uri="{FF2B5EF4-FFF2-40B4-BE49-F238E27FC236}">
                  <a16:creationId xmlns:a16="http://schemas.microsoft.com/office/drawing/2014/main" id="{693D8F38-DC19-78CE-15BF-3BE8E3546AAA}"/>
                </a:ext>
              </a:extLst>
            </p:cNvPr>
            <p:cNvSpPr/>
            <p:nvPr/>
          </p:nvSpPr>
          <p:spPr>
            <a:xfrm>
              <a:off x="3943" y="1020537"/>
              <a:ext cx="3844766" cy="3500732"/>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US">
                <a:latin typeface="Saira Medium" panose="020B0604020202020204" charset="0"/>
              </a:endParaRPr>
            </a:p>
          </p:txBody>
        </p:sp>
        <p:sp>
          <p:nvSpPr>
            <p:cNvPr id="20" name="TextBox 19">
              <a:extLst>
                <a:ext uri="{FF2B5EF4-FFF2-40B4-BE49-F238E27FC236}">
                  <a16:creationId xmlns:a16="http://schemas.microsoft.com/office/drawing/2014/main" id="{DDF0AD93-DD0F-82E5-F434-1E1F8B153029}"/>
                </a:ext>
              </a:extLst>
            </p:cNvPr>
            <p:cNvSpPr txBox="1"/>
            <p:nvPr/>
          </p:nvSpPr>
          <p:spPr>
            <a:xfrm>
              <a:off x="3943" y="1020537"/>
              <a:ext cx="3844766" cy="35007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a:latin typeface="Saira Medium" panose="020B0604020202020204" charset="0"/>
                </a:rPr>
                <a:t>Message</a:t>
              </a:r>
              <a:r>
                <a:rPr lang="en-US" sz="2200" kern="1200">
                  <a:latin typeface="Saira Medium" panose="020B0604020202020204" charset="0"/>
                </a:rPr>
                <a:t>: Samsung positions itself as a tech leader.</a:t>
              </a:r>
            </a:p>
            <a:p>
              <a:pPr marL="228600" lvl="1" indent="-228600" algn="l" defTabSz="977900">
                <a:lnSpc>
                  <a:spcPct val="90000"/>
                </a:lnSpc>
                <a:spcBef>
                  <a:spcPct val="0"/>
                </a:spcBef>
                <a:spcAft>
                  <a:spcPct val="15000"/>
                </a:spcAft>
                <a:buChar char="•"/>
              </a:pPr>
              <a:r>
                <a:rPr lang="en-US" sz="2200" b="1" kern="1200">
                  <a:latin typeface="Saira Medium" panose="020B0604020202020204" charset="0"/>
                </a:rPr>
                <a:t>Target Interpretation</a:t>
              </a:r>
              <a:r>
                <a:rPr lang="en-US" sz="2200" kern="1200">
                  <a:latin typeface="Saira Medium" panose="020B0604020202020204" charset="0"/>
                </a:rPr>
                <a:t>: "Open Always Wins" reinforces innovation and collaboration.</a:t>
              </a:r>
            </a:p>
            <a:p>
              <a:pPr marL="228600" lvl="1" indent="-228600" algn="l" defTabSz="977900">
                <a:lnSpc>
                  <a:spcPct val="90000"/>
                </a:lnSpc>
                <a:spcBef>
                  <a:spcPct val="0"/>
                </a:spcBef>
                <a:spcAft>
                  <a:spcPct val="15000"/>
                </a:spcAft>
                <a:buChar char="•"/>
              </a:pPr>
              <a:r>
                <a:rPr lang="en-US" sz="2200" b="1" kern="1200">
                  <a:latin typeface="Saira Medium" panose="020B0604020202020204" charset="0"/>
                </a:rPr>
                <a:t>Data Insight</a:t>
              </a:r>
              <a:r>
                <a:rPr lang="en-US" sz="2200" kern="1200">
                  <a:latin typeface="Saira Medium" panose="020B0604020202020204" charset="0"/>
                </a:rPr>
                <a:t>: 62% of consumers associate event sponsors with innovation (Statista).</a:t>
              </a:r>
            </a:p>
          </p:txBody>
        </p:sp>
      </p:grpSp>
      <p:grpSp>
        <p:nvGrpSpPr>
          <p:cNvPr id="7" name="Group 6">
            <a:extLst>
              <a:ext uri="{FF2B5EF4-FFF2-40B4-BE49-F238E27FC236}">
                <a16:creationId xmlns:a16="http://schemas.microsoft.com/office/drawing/2014/main" id="{DCE6D9D7-BF9D-863E-65F8-DCDC67FDB2FB}"/>
              </a:ext>
            </a:extLst>
          </p:cNvPr>
          <p:cNvGrpSpPr/>
          <p:nvPr/>
        </p:nvGrpSpPr>
        <p:grpSpPr>
          <a:xfrm>
            <a:off x="5682183" y="2811342"/>
            <a:ext cx="3844766" cy="803157"/>
            <a:chOff x="4386976" y="217380"/>
            <a:chExt cx="3844766" cy="803157"/>
          </a:xfrm>
        </p:grpSpPr>
        <p:sp>
          <p:nvSpPr>
            <p:cNvPr id="17" name="Rectangle 16">
              <a:extLst>
                <a:ext uri="{FF2B5EF4-FFF2-40B4-BE49-F238E27FC236}">
                  <a16:creationId xmlns:a16="http://schemas.microsoft.com/office/drawing/2014/main" id="{A9F4D6F1-2FFF-8B1C-2AD5-7B453190B910}"/>
                </a:ext>
              </a:extLst>
            </p:cNvPr>
            <p:cNvSpPr/>
            <p:nvPr/>
          </p:nvSpPr>
          <p:spPr>
            <a:xfrm>
              <a:off x="4386976" y="217380"/>
              <a:ext cx="3844766" cy="803157"/>
            </a:xfrm>
            <a:prstGeom prst="rect">
              <a:avLst/>
            </a:prstGeom>
          </p:spPr>
          <p:style>
            <a:lnRef idx="2">
              <a:schemeClr val="accent2">
                <a:hueOff val="-727682"/>
                <a:satOff val="-41964"/>
                <a:lumOff val="4314"/>
                <a:alphaOff val="0"/>
              </a:schemeClr>
            </a:lnRef>
            <a:fillRef idx="1">
              <a:schemeClr val="accent2">
                <a:hueOff val="-727682"/>
                <a:satOff val="-41964"/>
                <a:lumOff val="4314"/>
                <a:alphaOff val="0"/>
              </a:schemeClr>
            </a:fillRef>
            <a:effectRef idx="0">
              <a:schemeClr val="accent2">
                <a:hueOff val="-727682"/>
                <a:satOff val="-41964"/>
                <a:lumOff val="4314"/>
                <a:alphaOff val="0"/>
              </a:schemeClr>
            </a:effectRef>
            <a:fontRef idx="minor">
              <a:schemeClr val="lt1"/>
            </a:fontRef>
          </p:style>
          <p:txBody>
            <a:bodyPr/>
            <a:lstStyle/>
            <a:p>
              <a:endParaRPr lang="en-US">
                <a:latin typeface="Saira Medium" panose="020B0604020202020204" charset="0"/>
              </a:endParaRPr>
            </a:p>
          </p:txBody>
        </p:sp>
        <p:sp>
          <p:nvSpPr>
            <p:cNvPr id="18" name="TextBox 17">
              <a:extLst>
                <a:ext uri="{FF2B5EF4-FFF2-40B4-BE49-F238E27FC236}">
                  <a16:creationId xmlns:a16="http://schemas.microsoft.com/office/drawing/2014/main" id="{4B7BF489-586A-8429-7B0A-B03855D49293}"/>
                </a:ext>
              </a:extLst>
            </p:cNvPr>
            <p:cNvSpPr txBox="1"/>
            <p:nvPr/>
          </p:nvSpPr>
          <p:spPr>
            <a:xfrm>
              <a:off x="4386976" y="217380"/>
              <a:ext cx="3844766" cy="803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1800" b="1">
                  <a:effectLst/>
                  <a:latin typeface="Saira Medium" panose="020B0604020202020204" charset="0"/>
                  <a:ea typeface="Aptos" panose="020B0004020202020204" pitchFamily="34" charset="0"/>
                  <a:cs typeface="Times New Roman" panose="02020603050405020304" pitchFamily="18" charset="0"/>
                </a:rPr>
                <a:t>Connecting through Shared Experiences</a:t>
              </a:r>
              <a:endParaRPr lang="en-US" sz="2200" kern="1200">
                <a:latin typeface="Saira Medium" panose="020B0604020202020204" charset="0"/>
              </a:endParaRPr>
            </a:p>
          </p:txBody>
        </p:sp>
      </p:grpSp>
      <p:grpSp>
        <p:nvGrpSpPr>
          <p:cNvPr id="8" name="Group 7">
            <a:extLst>
              <a:ext uri="{FF2B5EF4-FFF2-40B4-BE49-F238E27FC236}">
                <a16:creationId xmlns:a16="http://schemas.microsoft.com/office/drawing/2014/main" id="{CE81C45F-C3C6-9D5C-04E8-D849510976CF}"/>
              </a:ext>
            </a:extLst>
          </p:cNvPr>
          <p:cNvGrpSpPr/>
          <p:nvPr/>
        </p:nvGrpSpPr>
        <p:grpSpPr>
          <a:xfrm>
            <a:off x="5682183" y="3614499"/>
            <a:ext cx="3844766" cy="3500732"/>
            <a:chOff x="4386976" y="1020537"/>
            <a:chExt cx="3844766" cy="3500732"/>
          </a:xfrm>
        </p:grpSpPr>
        <p:sp>
          <p:nvSpPr>
            <p:cNvPr id="15" name="Rectangle 14">
              <a:extLst>
                <a:ext uri="{FF2B5EF4-FFF2-40B4-BE49-F238E27FC236}">
                  <a16:creationId xmlns:a16="http://schemas.microsoft.com/office/drawing/2014/main" id="{21EA8113-88D0-8143-E8AA-0F17D9271329}"/>
                </a:ext>
              </a:extLst>
            </p:cNvPr>
            <p:cNvSpPr/>
            <p:nvPr/>
          </p:nvSpPr>
          <p:spPr>
            <a:xfrm>
              <a:off x="4386976" y="1020537"/>
              <a:ext cx="3844766" cy="3500732"/>
            </a:xfrm>
            <a:prstGeom prst="rect">
              <a:avLst/>
            </a:prstGeom>
          </p:spPr>
          <p:style>
            <a:lnRef idx="2">
              <a:schemeClr val="accent2">
                <a:tint val="40000"/>
                <a:alpha val="90000"/>
                <a:hueOff val="-424613"/>
                <a:satOff val="-37673"/>
                <a:lumOff val="-385"/>
                <a:alphaOff val="0"/>
              </a:schemeClr>
            </a:lnRef>
            <a:fillRef idx="1">
              <a:schemeClr val="accent2">
                <a:tint val="40000"/>
                <a:alpha val="90000"/>
                <a:hueOff val="-424613"/>
                <a:satOff val="-37673"/>
                <a:lumOff val="-385"/>
                <a:alphaOff val="0"/>
              </a:schemeClr>
            </a:fillRef>
            <a:effectRef idx="0">
              <a:schemeClr val="accent2">
                <a:tint val="40000"/>
                <a:alpha val="90000"/>
                <a:hueOff val="-424613"/>
                <a:satOff val="-37673"/>
                <a:lumOff val="-385"/>
                <a:alphaOff val="0"/>
              </a:schemeClr>
            </a:effectRef>
            <a:fontRef idx="minor">
              <a:schemeClr val="dk1">
                <a:hueOff val="0"/>
                <a:satOff val="0"/>
                <a:lumOff val="0"/>
                <a:alphaOff val="0"/>
              </a:schemeClr>
            </a:fontRef>
          </p:style>
          <p:txBody>
            <a:bodyPr/>
            <a:lstStyle/>
            <a:p>
              <a:endParaRPr lang="en-US">
                <a:latin typeface="Saira Medium" panose="020B0604020202020204" charset="0"/>
              </a:endParaRPr>
            </a:p>
          </p:txBody>
        </p:sp>
        <p:sp>
          <p:nvSpPr>
            <p:cNvPr id="16" name="TextBox 15">
              <a:extLst>
                <a:ext uri="{FF2B5EF4-FFF2-40B4-BE49-F238E27FC236}">
                  <a16:creationId xmlns:a16="http://schemas.microsoft.com/office/drawing/2014/main" id="{5D05D9B4-0ACD-80EE-2266-C98DD6A692D5}"/>
                </a:ext>
              </a:extLst>
            </p:cNvPr>
            <p:cNvSpPr txBox="1"/>
            <p:nvPr/>
          </p:nvSpPr>
          <p:spPr>
            <a:xfrm>
              <a:off x="4386976" y="1020537"/>
              <a:ext cx="3844766" cy="35007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a:latin typeface="Saira Medium" panose="020B0604020202020204" charset="0"/>
                </a:rPr>
                <a:t>Message</a:t>
              </a:r>
              <a:r>
                <a:rPr lang="en-US" sz="2200" kern="1200">
                  <a:latin typeface="Saira Medium" panose="020B0604020202020204" charset="0"/>
                </a:rPr>
                <a:t>: Focus on teamwork and achievement.</a:t>
              </a:r>
            </a:p>
            <a:p>
              <a:pPr marL="228600" lvl="1" indent="-228600" algn="l" defTabSz="977900">
                <a:lnSpc>
                  <a:spcPct val="90000"/>
                </a:lnSpc>
                <a:spcBef>
                  <a:spcPct val="0"/>
                </a:spcBef>
                <a:spcAft>
                  <a:spcPct val="15000"/>
                </a:spcAft>
                <a:buChar char="•"/>
              </a:pPr>
              <a:r>
                <a:rPr lang="en-US" sz="2200" b="1" kern="1200">
                  <a:latin typeface="Saira Medium" panose="020B0604020202020204" charset="0"/>
                </a:rPr>
                <a:t>Target Interpretation</a:t>
              </a:r>
              <a:r>
                <a:rPr lang="en-US" sz="2200" kern="1200">
                  <a:latin typeface="Saira Medium" panose="020B0604020202020204" charset="0"/>
                </a:rPr>
                <a:t>: "Together for Tomorrow" resonates with values of unity.</a:t>
              </a:r>
            </a:p>
            <a:p>
              <a:pPr marL="228600" lvl="1" indent="-228600" algn="l" defTabSz="977900">
                <a:lnSpc>
                  <a:spcPct val="90000"/>
                </a:lnSpc>
                <a:spcBef>
                  <a:spcPct val="0"/>
                </a:spcBef>
                <a:spcAft>
                  <a:spcPct val="15000"/>
                </a:spcAft>
                <a:buChar char="•"/>
              </a:pPr>
              <a:r>
                <a:rPr lang="en-US" sz="2200" b="1" kern="1200">
                  <a:latin typeface="Saira Medium" panose="020B0604020202020204" charset="0"/>
                </a:rPr>
                <a:t>Data Insight</a:t>
              </a:r>
              <a:r>
                <a:rPr lang="en-US" sz="2200" kern="1200">
                  <a:latin typeface="Saira Medium" panose="020B0604020202020204" charset="0"/>
                </a:rPr>
                <a:t>: 64% of consumers engage with socially-driven brands (Nielsen).</a:t>
              </a:r>
            </a:p>
          </p:txBody>
        </p:sp>
      </p:grpSp>
      <p:grpSp>
        <p:nvGrpSpPr>
          <p:cNvPr id="9" name="Group 8">
            <a:extLst>
              <a:ext uri="{FF2B5EF4-FFF2-40B4-BE49-F238E27FC236}">
                <a16:creationId xmlns:a16="http://schemas.microsoft.com/office/drawing/2014/main" id="{8A236583-764F-24F9-6EF6-32A5FA3C274E}"/>
              </a:ext>
            </a:extLst>
          </p:cNvPr>
          <p:cNvGrpSpPr/>
          <p:nvPr/>
        </p:nvGrpSpPr>
        <p:grpSpPr>
          <a:xfrm>
            <a:off x="10065217" y="2811342"/>
            <a:ext cx="3844766" cy="803157"/>
            <a:chOff x="8770010" y="217380"/>
            <a:chExt cx="3844766" cy="803157"/>
          </a:xfrm>
        </p:grpSpPr>
        <p:sp>
          <p:nvSpPr>
            <p:cNvPr id="13" name="Rectangle 12">
              <a:extLst>
                <a:ext uri="{FF2B5EF4-FFF2-40B4-BE49-F238E27FC236}">
                  <a16:creationId xmlns:a16="http://schemas.microsoft.com/office/drawing/2014/main" id="{D8B793E9-B4AB-E26B-D44E-7B61964D8A0E}"/>
                </a:ext>
              </a:extLst>
            </p:cNvPr>
            <p:cNvSpPr/>
            <p:nvPr/>
          </p:nvSpPr>
          <p:spPr>
            <a:xfrm>
              <a:off x="8770010" y="217380"/>
              <a:ext cx="3844766" cy="803157"/>
            </a:xfrm>
            <a:prstGeom prst="rect">
              <a:avLst/>
            </a:prstGeom>
          </p:spPr>
          <p:style>
            <a:lnRef idx="2">
              <a:schemeClr val="accent2">
                <a:hueOff val="-1455363"/>
                <a:satOff val="-83928"/>
                <a:lumOff val="8628"/>
                <a:alphaOff val="0"/>
              </a:schemeClr>
            </a:lnRef>
            <a:fillRef idx="1">
              <a:schemeClr val="accent2">
                <a:hueOff val="-1455363"/>
                <a:satOff val="-83928"/>
                <a:lumOff val="8628"/>
                <a:alphaOff val="0"/>
              </a:schemeClr>
            </a:fillRef>
            <a:effectRef idx="0">
              <a:schemeClr val="accent2">
                <a:hueOff val="-1455363"/>
                <a:satOff val="-83928"/>
                <a:lumOff val="8628"/>
                <a:alphaOff val="0"/>
              </a:schemeClr>
            </a:effectRef>
            <a:fontRef idx="minor">
              <a:schemeClr val="lt1"/>
            </a:fontRef>
          </p:style>
          <p:txBody>
            <a:bodyPr/>
            <a:lstStyle/>
            <a:p>
              <a:endParaRPr lang="en-US">
                <a:latin typeface="Saira Medium" panose="020B0604020202020204" charset="0"/>
              </a:endParaRPr>
            </a:p>
          </p:txBody>
        </p:sp>
        <p:sp>
          <p:nvSpPr>
            <p:cNvPr id="14" name="TextBox 13">
              <a:extLst>
                <a:ext uri="{FF2B5EF4-FFF2-40B4-BE49-F238E27FC236}">
                  <a16:creationId xmlns:a16="http://schemas.microsoft.com/office/drawing/2014/main" id="{F6EB37BE-0274-66C8-4E58-4C013A2B04C4}"/>
                </a:ext>
              </a:extLst>
            </p:cNvPr>
            <p:cNvSpPr txBox="1"/>
            <p:nvPr/>
          </p:nvSpPr>
          <p:spPr>
            <a:xfrm>
              <a:off x="8770010" y="217380"/>
              <a:ext cx="3844766" cy="8031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latin typeface="Saira Medium" panose="020B0604020202020204" charset="0"/>
                </a:rPr>
                <a:t>Global Reach &amp; Diversity</a:t>
              </a:r>
              <a:endParaRPr lang="en-US" sz="2200" kern="1200">
                <a:latin typeface="Saira Medium" panose="020B0604020202020204" charset="0"/>
              </a:endParaRPr>
            </a:p>
          </p:txBody>
        </p:sp>
      </p:grpSp>
      <p:grpSp>
        <p:nvGrpSpPr>
          <p:cNvPr id="10" name="Group 9">
            <a:extLst>
              <a:ext uri="{FF2B5EF4-FFF2-40B4-BE49-F238E27FC236}">
                <a16:creationId xmlns:a16="http://schemas.microsoft.com/office/drawing/2014/main" id="{ED8C0EC9-AB88-DC90-871C-622B1985E605}"/>
              </a:ext>
            </a:extLst>
          </p:cNvPr>
          <p:cNvGrpSpPr/>
          <p:nvPr/>
        </p:nvGrpSpPr>
        <p:grpSpPr>
          <a:xfrm>
            <a:off x="10065217" y="3614499"/>
            <a:ext cx="3844766" cy="3500732"/>
            <a:chOff x="8770010" y="1020537"/>
            <a:chExt cx="3844766" cy="3500732"/>
          </a:xfrm>
        </p:grpSpPr>
        <p:sp>
          <p:nvSpPr>
            <p:cNvPr id="11" name="Rectangle 10">
              <a:extLst>
                <a:ext uri="{FF2B5EF4-FFF2-40B4-BE49-F238E27FC236}">
                  <a16:creationId xmlns:a16="http://schemas.microsoft.com/office/drawing/2014/main" id="{F6A514C6-D158-5DC3-12BE-F56A8909D078}"/>
                </a:ext>
              </a:extLst>
            </p:cNvPr>
            <p:cNvSpPr/>
            <p:nvPr/>
          </p:nvSpPr>
          <p:spPr>
            <a:xfrm>
              <a:off x="8770010" y="1020537"/>
              <a:ext cx="3844766" cy="3500732"/>
            </a:xfrm>
            <a:prstGeom prst="rect">
              <a:avLst/>
            </a:prstGeom>
          </p:spPr>
          <p:style>
            <a:lnRef idx="2">
              <a:schemeClr val="accent2">
                <a:tint val="40000"/>
                <a:alpha val="90000"/>
                <a:hueOff val="-849226"/>
                <a:satOff val="-75346"/>
                <a:lumOff val="-769"/>
                <a:alphaOff val="0"/>
              </a:schemeClr>
            </a:lnRef>
            <a:fillRef idx="1">
              <a:schemeClr val="accent2">
                <a:tint val="40000"/>
                <a:alpha val="90000"/>
                <a:hueOff val="-849226"/>
                <a:satOff val="-75346"/>
                <a:lumOff val="-769"/>
                <a:alphaOff val="0"/>
              </a:schemeClr>
            </a:fillRef>
            <a:effectRef idx="0">
              <a:schemeClr val="accent2">
                <a:tint val="40000"/>
                <a:alpha val="90000"/>
                <a:hueOff val="-849226"/>
                <a:satOff val="-75346"/>
                <a:lumOff val="-769"/>
                <a:alphaOff val="0"/>
              </a:schemeClr>
            </a:effectRef>
            <a:fontRef idx="minor">
              <a:schemeClr val="dk1">
                <a:hueOff val="0"/>
                <a:satOff val="0"/>
                <a:lumOff val="0"/>
                <a:alphaOff val="0"/>
              </a:schemeClr>
            </a:fontRef>
          </p:style>
          <p:txBody>
            <a:bodyPr/>
            <a:lstStyle/>
            <a:p>
              <a:endParaRPr lang="en-US">
                <a:latin typeface="Saira Medium" panose="020B0604020202020204" charset="0"/>
              </a:endParaRPr>
            </a:p>
          </p:txBody>
        </p:sp>
        <p:sp>
          <p:nvSpPr>
            <p:cNvPr id="12" name="TextBox 11">
              <a:extLst>
                <a:ext uri="{FF2B5EF4-FFF2-40B4-BE49-F238E27FC236}">
                  <a16:creationId xmlns:a16="http://schemas.microsoft.com/office/drawing/2014/main" id="{A264BE2E-002A-8E1F-5E57-3DB7FD20843F}"/>
                </a:ext>
              </a:extLst>
            </p:cNvPr>
            <p:cNvSpPr txBox="1"/>
            <p:nvPr/>
          </p:nvSpPr>
          <p:spPr>
            <a:xfrm>
              <a:off x="8770010" y="1020537"/>
              <a:ext cx="3844766" cy="35007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a:latin typeface="Saira Medium" panose="020B0604020202020204" charset="0"/>
                </a:rPr>
                <a:t>Message</a:t>
              </a:r>
              <a:r>
                <a:rPr lang="en-US" sz="2200" kern="1200">
                  <a:latin typeface="Saira Medium" panose="020B0604020202020204" charset="0"/>
                </a:rPr>
                <a:t>: Emphasizing inclusivity and diversity.</a:t>
              </a:r>
            </a:p>
            <a:p>
              <a:pPr marL="228600" lvl="1" indent="-228600" algn="l" defTabSz="977900">
                <a:lnSpc>
                  <a:spcPct val="90000"/>
                </a:lnSpc>
                <a:spcBef>
                  <a:spcPct val="0"/>
                </a:spcBef>
                <a:spcAft>
                  <a:spcPct val="15000"/>
                </a:spcAft>
                <a:buChar char="•"/>
              </a:pPr>
              <a:r>
                <a:rPr lang="en-US" sz="2200" b="1" kern="1200">
                  <a:latin typeface="Saira Medium" panose="020B0604020202020204" charset="0"/>
                </a:rPr>
                <a:t>Target Interpretation</a:t>
              </a:r>
              <a:r>
                <a:rPr lang="en-US" sz="2200" kern="1200">
                  <a:latin typeface="Saira Medium" panose="020B0604020202020204" charset="0"/>
                </a:rPr>
                <a:t>: Aligns with Olympic diversity, increasing brand loyalty.</a:t>
              </a:r>
            </a:p>
            <a:p>
              <a:pPr marL="228600" lvl="1" indent="-228600" algn="l" defTabSz="977900">
                <a:lnSpc>
                  <a:spcPct val="90000"/>
                </a:lnSpc>
                <a:spcBef>
                  <a:spcPct val="0"/>
                </a:spcBef>
                <a:spcAft>
                  <a:spcPct val="15000"/>
                </a:spcAft>
                <a:buChar char="•"/>
              </a:pPr>
              <a:r>
                <a:rPr lang="en-US" sz="2200" b="1" kern="1200">
                  <a:latin typeface="Saira Medium" panose="020B0604020202020204" charset="0"/>
                </a:rPr>
                <a:t>Data Insight</a:t>
              </a:r>
              <a:r>
                <a:rPr lang="en-US" sz="2200" kern="1200">
                  <a:latin typeface="Saira Medium" panose="020B0604020202020204" charset="0"/>
                </a:rPr>
                <a:t>: Diversity-focused brands improve loyalty by 20% (McKinsey).</a:t>
              </a:r>
            </a:p>
          </p:txBody>
        </p:sp>
      </p:grpSp>
      <p:pic>
        <p:nvPicPr>
          <p:cNvPr id="23" name="Picture 22">
            <a:extLst>
              <a:ext uri="{FF2B5EF4-FFF2-40B4-BE49-F238E27FC236}">
                <a16:creationId xmlns:a16="http://schemas.microsoft.com/office/drawing/2014/main" id="{5AF2E86D-9733-7F40-0568-57A1FE44B758}"/>
              </a:ext>
            </a:extLst>
          </p:cNvPr>
          <p:cNvPicPr>
            <a:picLocks noChangeAspect="1"/>
          </p:cNvPicPr>
          <p:nvPr/>
        </p:nvPicPr>
        <p:blipFill>
          <a:blip r:embed="rId2"/>
          <a:stretch>
            <a:fillRect/>
          </a:stretch>
        </p:blipFill>
        <p:spPr>
          <a:xfrm>
            <a:off x="12662705" y="7795778"/>
            <a:ext cx="1967696" cy="433822"/>
          </a:xfrm>
          <a:prstGeom prst="rect">
            <a:avLst/>
          </a:prstGeom>
        </p:spPr>
      </p:pic>
    </p:spTree>
    <p:extLst>
      <p:ext uri="{BB962C8B-B14F-4D97-AF65-F5344CB8AC3E}">
        <p14:creationId xmlns:p14="http://schemas.microsoft.com/office/powerpoint/2010/main" val="3025407232"/>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58" y="0"/>
            <a:ext cx="14626743"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0" descr="A graph with a few rings and confetti&#10;&#10;Description automatically generated with medium confidence">
            <a:extLst>
              <a:ext uri="{FF2B5EF4-FFF2-40B4-BE49-F238E27FC236}">
                <a16:creationId xmlns:a16="http://schemas.microsoft.com/office/drawing/2014/main" id="{F47B9A7F-7456-C803-9C9E-222EC4A5530F}"/>
              </a:ext>
            </a:extLst>
          </p:cNvPr>
          <p:cNvPicPr>
            <a:picLocks noChangeAspect="1"/>
          </p:cNvPicPr>
          <p:nvPr/>
        </p:nvPicPr>
        <p:blipFill>
          <a:blip r:embed="rId2"/>
          <a:srcRect t="26330" b="26329"/>
          <a:stretch/>
        </p:blipFill>
        <p:spPr>
          <a:xfrm>
            <a:off x="3026827" y="10"/>
            <a:ext cx="11603570" cy="82295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868315" cy="82296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1A336ED-6D8E-6D91-E2CB-ABBD46CC0F5D}"/>
              </a:ext>
            </a:extLst>
          </p:cNvPr>
          <p:cNvSpPr txBox="1"/>
          <p:nvPr/>
        </p:nvSpPr>
        <p:spPr>
          <a:xfrm>
            <a:off x="1005840" y="438150"/>
            <a:ext cx="4586626" cy="22798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a:latin typeface="Saira Medium" panose="020B0604020202020204" charset="0"/>
                <a:ea typeface="+mj-ea"/>
                <a:cs typeface="+mj-cs"/>
              </a:rPr>
              <a:t>BRAND POSITIONING</a:t>
            </a:r>
          </a:p>
        </p:txBody>
      </p:sp>
      <p:sp>
        <p:nvSpPr>
          <p:cNvPr id="3" name="TextBox 2">
            <a:extLst>
              <a:ext uri="{FF2B5EF4-FFF2-40B4-BE49-F238E27FC236}">
                <a16:creationId xmlns:a16="http://schemas.microsoft.com/office/drawing/2014/main" id="{4B10C8C9-07A3-8C8A-2F04-9514B65E50AC}"/>
              </a:ext>
            </a:extLst>
          </p:cNvPr>
          <p:cNvSpPr txBox="1"/>
          <p:nvPr/>
        </p:nvSpPr>
        <p:spPr>
          <a:xfrm>
            <a:off x="1005840" y="2921041"/>
            <a:ext cx="9422950" cy="4491314"/>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2400" b="1" i="0">
                <a:solidFill>
                  <a:schemeClr val="accent2"/>
                </a:solidFill>
                <a:effectLst/>
                <a:latin typeface="Saira Medium" panose="020B0604020202020204" charset="0"/>
              </a:rPr>
              <a:t>Significant Sales Increase</a:t>
            </a:r>
            <a:r>
              <a:rPr lang="en-US" sz="2400" b="0" i="0">
                <a:solidFill>
                  <a:schemeClr val="accent2"/>
                </a:solidFill>
                <a:effectLst/>
                <a:latin typeface="Saira Medium" panose="020B0604020202020204" charset="0"/>
              </a:rPr>
              <a:t>: Samsung experienced a remarkable </a:t>
            </a:r>
            <a:r>
              <a:rPr lang="en-US" sz="2400" b="1" i="0">
                <a:solidFill>
                  <a:schemeClr val="accent2"/>
                </a:solidFill>
                <a:effectLst/>
                <a:latin typeface="Saira Medium" panose="020B0604020202020204" charset="0"/>
              </a:rPr>
              <a:t>23% spike</a:t>
            </a:r>
            <a:r>
              <a:rPr lang="en-US" sz="2400" b="0" i="0">
                <a:solidFill>
                  <a:schemeClr val="accent2"/>
                </a:solidFill>
                <a:effectLst/>
                <a:latin typeface="Saira Medium" panose="020B0604020202020204" charset="0"/>
              </a:rPr>
              <a:t> in sales of its Galaxy Z Flip6 on July 30, 2024, compared to average sales during the Olympic Games1. </a:t>
            </a:r>
          </a:p>
          <a:p>
            <a:pPr indent="-228600">
              <a:lnSpc>
                <a:spcPct val="90000"/>
              </a:lnSpc>
              <a:spcAft>
                <a:spcPts val="600"/>
              </a:spcAft>
              <a:buFont typeface="Arial" panose="020B0604020202020204" pitchFamily="34" charset="0"/>
              <a:buChar char="•"/>
            </a:pPr>
            <a:endParaRPr lang="en-US" sz="2400" b="0" i="0">
              <a:solidFill>
                <a:schemeClr val="accent2"/>
              </a:solidFill>
              <a:effectLst/>
              <a:latin typeface="Saira Medium" panose="020B0604020202020204" charset="0"/>
            </a:endParaRPr>
          </a:p>
          <a:p>
            <a:pPr marL="285750" indent="-228600">
              <a:lnSpc>
                <a:spcPct val="90000"/>
              </a:lnSpc>
              <a:spcAft>
                <a:spcPts val="600"/>
              </a:spcAft>
              <a:buFont typeface="Arial" panose="020B0604020202020204" pitchFamily="34" charset="0"/>
              <a:buChar char="•"/>
            </a:pPr>
            <a:r>
              <a:rPr lang="en-US" sz="2400" b="1" i="0">
                <a:solidFill>
                  <a:schemeClr val="accent2"/>
                </a:solidFill>
                <a:effectLst/>
                <a:latin typeface="Saira Medium" panose="020B0604020202020204" charset="0"/>
              </a:rPr>
              <a:t>Market Leadership</a:t>
            </a:r>
            <a:r>
              <a:rPr lang="en-US" sz="2400" b="0" i="0">
                <a:solidFill>
                  <a:schemeClr val="accent2"/>
                </a:solidFill>
                <a:effectLst/>
                <a:latin typeface="Saira Medium" panose="020B0604020202020204" charset="0"/>
              </a:rPr>
              <a:t>: Following the Olympics, Samsung reclaimed the top spot in the worldwide smartphone market with a </a:t>
            </a:r>
            <a:r>
              <a:rPr lang="en-US" sz="2400" b="1" i="0">
                <a:solidFill>
                  <a:schemeClr val="accent2"/>
                </a:solidFill>
                <a:effectLst/>
                <a:latin typeface="Saira Medium" panose="020B0604020202020204" charset="0"/>
              </a:rPr>
              <a:t>20% share</a:t>
            </a:r>
            <a:r>
              <a:rPr lang="en-US" sz="2400" b="0" i="0">
                <a:solidFill>
                  <a:schemeClr val="accent2"/>
                </a:solidFill>
                <a:effectLst/>
                <a:latin typeface="Saira Medium" panose="020B0604020202020204" charset="0"/>
              </a:rPr>
              <a:t>, bolstered by positive consumer responses to its Galaxy AI features. This performance closely contrasted with Apple, which held a </a:t>
            </a:r>
            <a:r>
              <a:rPr lang="en-US" sz="2400" b="1" i="0">
                <a:solidFill>
                  <a:schemeClr val="accent2"/>
                </a:solidFill>
                <a:effectLst/>
                <a:latin typeface="Saira Medium" panose="020B0604020202020204" charset="0"/>
              </a:rPr>
              <a:t>16% share</a:t>
            </a:r>
            <a:r>
              <a:rPr lang="en-US" sz="2400" b="0" i="0">
                <a:solidFill>
                  <a:schemeClr val="accent2"/>
                </a:solidFill>
                <a:effectLst/>
                <a:latin typeface="Saira Medium" panose="020B0604020202020204" charset="0"/>
              </a:rPr>
              <a:t> during the same period and faced challenges in strategic markets.</a:t>
            </a:r>
          </a:p>
          <a:p>
            <a:pPr marL="285750" indent="-228600">
              <a:lnSpc>
                <a:spcPct val="90000"/>
              </a:lnSpc>
              <a:spcAft>
                <a:spcPts val="600"/>
              </a:spcAft>
              <a:buFont typeface="Arial" panose="020B0604020202020204" pitchFamily="34" charset="0"/>
              <a:buChar char="•"/>
            </a:pPr>
            <a:endParaRPr lang="en-US" sz="2400">
              <a:solidFill>
                <a:schemeClr val="accent2"/>
              </a:solidFill>
              <a:latin typeface="Saira Medium" panose="020B0604020202020204" charset="0"/>
            </a:endParaRPr>
          </a:p>
          <a:p>
            <a:pPr marL="285750" indent="-228600">
              <a:lnSpc>
                <a:spcPct val="90000"/>
              </a:lnSpc>
              <a:spcAft>
                <a:spcPts val="600"/>
              </a:spcAft>
              <a:buFont typeface="Arial" panose="020B0604020202020204" pitchFamily="34" charset="0"/>
              <a:buChar char="•"/>
            </a:pPr>
            <a:r>
              <a:rPr lang="en-US" sz="2400" b="1" i="0">
                <a:solidFill>
                  <a:schemeClr val="accent2"/>
                </a:solidFill>
                <a:effectLst/>
                <a:latin typeface="Saira Medium" panose="020B0604020202020204" charset="0"/>
              </a:rPr>
              <a:t>Consumer Trends</a:t>
            </a:r>
            <a:r>
              <a:rPr lang="en-US" sz="2400" b="0" i="0">
                <a:solidFill>
                  <a:schemeClr val="accent2"/>
                </a:solidFill>
                <a:effectLst/>
                <a:latin typeface="Saira Medium" panose="020B0604020202020204" charset="0"/>
              </a:rPr>
              <a:t>: The increase in market share was also driven by stabilizing consumer sentiment and expanding AI capabilities in its products, contributing to an overall </a:t>
            </a:r>
            <a:r>
              <a:rPr lang="en-US" sz="2400" b="1" i="0">
                <a:solidFill>
                  <a:schemeClr val="accent2"/>
                </a:solidFill>
                <a:effectLst/>
                <a:latin typeface="Saira Medium" panose="020B0604020202020204" charset="0"/>
              </a:rPr>
              <a:t>8% rise</a:t>
            </a:r>
            <a:r>
              <a:rPr lang="en-US" sz="2400" b="0" i="0">
                <a:solidFill>
                  <a:schemeClr val="accent2"/>
                </a:solidFill>
                <a:effectLst/>
                <a:latin typeface="Saira Medium" panose="020B0604020202020204" charset="0"/>
              </a:rPr>
              <a:t> in shipments during Q2 2024</a:t>
            </a:r>
          </a:p>
        </p:txBody>
      </p:sp>
    </p:spTree>
    <p:extLst>
      <p:ext uri="{BB962C8B-B14F-4D97-AF65-F5344CB8AC3E}">
        <p14:creationId xmlns:p14="http://schemas.microsoft.com/office/powerpoint/2010/main" val="3783303294"/>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2024-07-31-samsung-inside-02">
            <a:extLst>
              <a:ext uri="{FF2B5EF4-FFF2-40B4-BE49-F238E27FC236}">
                <a16:creationId xmlns:a16="http://schemas.microsoft.com/office/drawing/2014/main" id="{B5459896-D9DC-C886-045D-A3B649929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02" t="16512" r="2990" b="1"/>
          <a:stretch/>
        </p:blipFill>
        <p:spPr bwMode="auto">
          <a:xfrm>
            <a:off x="20" y="10"/>
            <a:ext cx="14630381" cy="82295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59838" y="-1829413"/>
            <a:ext cx="5510724" cy="146304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9177F7-CA85-AC4F-BA2B-C5112B322142}"/>
              </a:ext>
            </a:extLst>
          </p:cNvPr>
          <p:cNvSpPr txBox="1"/>
          <p:nvPr/>
        </p:nvSpPr>
        <p:spPr>
          <a:xfrm>
            <a:off x="485463" y="3710313"/>
            <a:ext cx="10894275" cy="2865120"/>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7900" b="1">
                <a:solidFill>
                  <a:schemeClr val="bg1"/>
                </a:solidFill>
                <a:latin typeface="Saira Medium" panose="020B0604020202020204" charset="0"/>
                <a:ea typeface="+mj-ea"/>
                <a:cs typeface="+mj-cs"/>
              </a:rPr>
              <a:t>CONNECTING THROUGH SHARED EXPERIENCES</a:t>
            </a:r>
          </a:p>
        </p:txBody>
      </p:sp>
      <p:sp>
        <p:nvSpPr>
          <p:cNvPr id="3083" name="Rectangle: Rounded Corners 308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90046"/>
            <a:ext cx="11743076" cy="82296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7EC0E8D-55DF-2F44-3B34-EE9FB6039B0B}"/>
              </a:ext>
            </a:extLst>
          </p:cNvPr>
          <p:cNvSpPr txBox="1"/>
          <p:nvPr/>
        </p:nvSpPr>
        <p:spPr>
          <a:xfrm>
            <a:off x="485463" y="6749934"/>
            <a:ext cx="10894275" cy="711570"/>
          </a:xfrm>
          <a:prstGeom prst="rect">
            <a:avLst/>
          </a:prstGeom>
        </p:spPr>
        <p:txBody>
          <a:bodyPr vert="horz" lIns="91440" tIns="45720" rIns="91440" bIns="45720" rtlCol="0" anchor="ctr">
            <a:normAutofit/>
          </a:bodyPr>
          <a:lstStyle/>
          <a:p>
            <a:pPr>
              <a:lnSpc>
                <a:spcPct val="90000"/>
              </a:lnSpc>
              <a:spcBef>
                <a:spcPts val="1000"/>
              </a:spcBef>
            </a:pPr>
            <a:r>
              <a:rPr lang="en-US" sz="2400" b="1">
                <a:solidFill>
                  <a:schemeClr val="bg1"/>
                </a:solidFill>
                <a:latin typeface="Saira Medium" panose="020B0604020202020204" charset="0"/>
              </a:rPr>
              <a:t>Together for Tomorrow, Enabling People </a:t>
            </a:r>
          </a:p>
        </p:txBody>
      </p:sp>
    </p:spTree>
    <p:extLst>
      <p:ext uri="{BB962C8B-B14F-4D97-AF65-F5344CB8AC3E}">
        <p14:creationId xmlns:p14="http://schemas.microsoft.com/office/powerpoint/2010/main" val="203807303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8AEDE8-6E82-5D5D-8A1E-5E9D7D74E6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25057F-CF13-24FC-A837-C6DC0FAA2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59838" y="-1829413"/>
            <a:ext cx="5510724" cy="146304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4768EC3-B73D-AEEB-0F85-67C920F7D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690046"/>
            <a:ext cx="11743076" cy="82296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1F524D-11B5-E767-0EEF-71A26A98C9A0}"/>
              </a:ext>
            </a:extLst>
          </p:cNvPr>
          <p:cNvSpPr txBox="1"/>
          <p:nvPr/>
        </p:nvSpPr>
        <p:spPr>
          <a:xfrm>
            <a:off x="485463" y="6749934"/>
            <a:ext cx="10894275" cy="711570"/>
          </a:xfrm>
          <a:prstGeom prst="rect">
            <a:avLst/>
          </a:prstGeom>
        </p:spPr>
        <p:txBody>
          <a:bodyPr vert="horz" lIns="91440" tIns="45720" rIns="91440" bIns="45720" rtlCol="0" anchor="ctr">
            <a:normAutofit/>
          </a:bodyPr>
          <a:lstStyle/>
          <a:p>
            <a:pPr>
              <a:lnSpc>
                <a:spcPct val="90000"/>
              </a:lnSpc>
              <a:spcBef>
                <a:spcPts val="1000"/>
              </a:spcBef>
            </a:pPr>
            <a:r>
              <a:rPr lang="en-US" sz="2400" b="1">
                <a:solidFill>
                  <a:schemeClr val="bg1"/>
                </a:solidFill>
                <a:latin typeface="Saira Medium" panose="020B0604020202020204" charset="0"/>
              </a:rPr>
              <a:t>Openness Medal</a:t>
            </a:r>
          </a:p>
        </p:txBody>
      </p:sp>
      <p:pic>
        <p:nvPicPr>
          <p:cNvPr id="9" name="The Openness Medal_ Sky Brown _ Samsung">
            <a:hlinkClick r:id="" action="ppaction://media"/>
            <a:extLst>
              <a:ext uri="{FF2B5EF4-FFF2-40B4-BE49-F238E27FC236}">
                <a16:creationId xmlns:a16="http://schemas.microsoft.com/office/drawing/2014/main" id="{4098A5C2-9270-8A66-4AF8-893C5D84A0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03058" y="0"/>
            <a:ext cx="4629150" cy="8229600"/>
          </a:xfrm>
          <a:prstGeom prst="rect">
            <a:avLst/>
          </a:prstGeom>
        </p:spPr>
      </p:pic>
      <p:pic>
        <p:nvPicPr>
          <p:cNvPr id="1026" name="Picture 2" descr="Samsung encourages Gen Z and athletes to share past failures with 'openness  medal' | The Work | Campaign Asia">
            <a:extLst>
              <a:ext uri="{FF2B5EF4-FFF2-40B4-BE49-F238E27FC236}">
                <a16:creationId xmlns:a16="http://schemas.microsoft.com/office/drawing/2014/main" id="{3B426104-3D99-C88E-A618-1D09B7C347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33" y="1109721"/>
            <a:ext cx="7295596" cy="486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45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7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box&#10;&#10;Description automatically generated">
            <a:extLst>
              <a:ext uri="{FF2B5EF4-FFF2-40B4-BE49-F238E27FC236}">
                <a16:creationId xmlns:a16="http://schemas.microsoft.com/office/drawing/2014/main" id="{571FFE29-41A8-2FB3-739B-97B69B2FCBD8}"/>
              </a:ext>
            </a:extLst>
          </p:cNvPr>
          <p:cNvPicPr>
            <a:picLocks noChangeAspect="1"/>
          </p:cNvPicPr>
          <p:nvPr/>
        </p:nvPicPr>
        <p:blipFill>
          <a:blip r:embed="rId2"/>
          <a:stretch>
            <a:fillRect/>
          </a:stretch>
        </p:blipFill>
        <p:spPr>
          <a:xfrm>
            <a:off x="10975616" y="2553392"/>
            <a:ext cx="3675969" cy="2941540"/>
          </a:xfrm>
          <a:prstGeom prst="rect">
            <a:avLst/>
          </a:prstGeom>
        </p:spPr>
      </p:pic>
      <p:pic>
        <p:nvPicPr>
          <p:cNvPr id="7" name="Picture 6" descr="A hand holding a yellow box&#10;&#10;Description automatically generated">
            <a:extLst>
              <a:ext uri="{FF2B5EF4-FFF2-40B4-BE49-F238E27FC236}">
                <a16:creationId xmlns:a16="http://schemas.microsoft.com/office/drawing/2014/main" id="{8BC5D563-1475-1509-CA72-9B43228A3310}"/>
              </a:ext>
            </a:extLst>
          </p:cNvPr>
          <p:cNvPicPr>
            <a:picLocks noChangeAspect="1"/>
          </p:cNvPicPr>
          <p:nvPr/>
        </p:nvPicPr>
        <p:blipFill>
          <a:blip r:embed="rId3"/>
          <a:stretch>
            <a:fillRect/>
          </a:stretch>
        </p:blipFill>
        <p:spPr>
          <a:xfrm>
            <a:off x="3618472" y="0"/>
            <a:ext cx="3695853" cy="2982012"/>
          </a:xfrm>
          <a:prstGeom prst="rect">
            <a:avLst/>
          </a:prstGeom>
        </p:spPr>
      </p:pic>
      <p:pic>
        <p:nvPicPr>
          <p:cNvPr id="9" name="Picture 8" descr="A hand holding a black box&#10;&#10;Description automatically generated">
            <a:extLst>
              <a:ext uri="{FF2B5EF4-FFF2-40B4-BE49-F238E27FC236}">
                <a16:creationId xmlns:a16="http://schemas.microsoft.com/office/drawing/2014/main" id="{205E8AF9-D527-3EDC-C1DE-5B80649C8196}"/>
              </a:ext>
            </a:extLst>
          </p:cNvPr>
          <p:cNvPicPr>
            <a:picLocks noChangeAspect="1"/>
          </p:cNvPicPr>
          <p:nvPr/>
        </p:nvPicPr>
        <p:blipFill>
          <a:blip r:embed="rId4"/>
          <a:stretch>
            <a:fillRect/>
          </a:stretch>
        </p:blipFill>
        <p:spPr>
          <a:xfrm>
            <a:off x="7723" y="2712214"/>
            <a:ext cx="3712187" cy="3003074"/>
          </a:xfrm>
          <a:prstGeom prst="rect">
            <a:avLst/>
          </a:prstGeom>
        </p:spPr>
      </p:pic>
      <p:pic>
        <p:nvPicPr>
          <p:cNvPr id="11" name="Picture 10" descr="A person holding a box&#10;&#10;Description automatically generated">
            <a:extLst>
              <a:ext uri="{FF2B5EF4-FFF2-40B4-BE49-F238E27FC236}">
                <a16:creationId xmlns:a16="http://schemas.microsoft.com/office/drawing/2014/main" id="{E55E3FC7-1196-C277-67F3-0406A578A173}"/>
              </a:ext>
            </a:extLst>
          </p:cNvPr>
          <p:cNvPicPr>
            <a:picLocks noChangeAspect="1"/>
          </p:cNvPicPr>
          <p:nvPr/>
        </p:nvPicPr>
        <p:blipFill>
          <a:blip r:embed="rId5"/>
          <a:stretch>
            <a:fillRect/>
          </a:stretch>
        </p:blipFill>
        <p:spPr>
          <a:xfrm>
            <a:off x="6892044" y="5165368"/>
            <a:ext cx="3893835" cy="3120705"/>
          </a:xfrm>
          <a:prstGeom prst="rect">
            <a:avLst/>
          </a:prstGeom>
        </p:spPr>
      </p:pic>
      <p:pic>
        <p:nvPicPr>
          <p:cNvPr id="13" name="Picture 12" descr="A person holding a card&#10;&#10;Description automatically generated">
            <a:extLst>
              <a:ext uri="{FF2B5EF4-FFF2-40B4-BE49-F238E27FC236}">
                <a16:creationId xmlns:a16="http://schemas.microsoft.com/office/drawing/2014/main" id="{E99DD5C5-F9F5-FC85-B235-65919708A723}"/>
              </a:ext>
            </a:extLst>
          </p:cNvPr>
          <p:cNvPicPr>
            <a:picLocks noChangeAspect="1"/>
          </p:cNvPicPr>
          <p:nvPr/>
        </p:nvPicPr>
        <p:blipFill>
          <a:blip r:embed="rId6"/>
          <a:stretch>
            <a:fillRect/>
          </a:stretch>
        </p:blipFill>
        <p:spPr>
          <a:xfrm>
            <a:off x="10636906" y="5134317"/>
            <a:ext cx="4014679" cy="3200046"/>
          </a:xfrm>
          <a:prstGeom prst="rect">
            <a:avLst/>
          </a:prstGeom>
        </p:spPr>
      </p:pic>
      <p:pic>
        <p:nvPicPr>
          <p:cNvPr id="15" name="Picture 14" descr="A person holding a box&#10;&#10;Description automatically generated">
            <a:extLst>
              <a:ext uri="{FF2B5EF4-FFF2-40B4-BE49-F238E27FC236}">
                <a16:creationId xmlns:a16="http://schemas.microsoft.com/office/drawing/2014/main" id="{B41E5196-FED1-09F5-F3D4-AC98E941DFE0}"/>
              </a:ext>
            </a:extLst>
          </p:cNvPr>
          <p:cNvPicPr>
            <a:picLocks noChangeAspect="1"/>
          </p:cNvPicPr>
          <p:nvPr/>
        </p:nvPicPr>
        <p:blipFill>
          <a:blip r:embed="rId7"/>
          <a:stretch>
            <a:fillRect/>
          </a:stretch>
        </p:blipFill>
        <p:spPr>
          <a:xfrm>
            <a:off x="7279763" y="-19113"/>
            <a:ext cx="3665290" cy="3003074"/>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163C4DAB-8D95-844F-BFFE-34BEF0B38243}"/>
              </a:ext>
            </a:extLst>
          </p:cNvPr>
          <p:cNvPicPr>
            <a:picLocks noChangeAspect="1"/>
          </p:cNvPicPr>
          <p:nvPr/>
        </p:nvPicPr>
        <p:blipFill>
          <a:blip r:embed="rId8"/>
          <a:stretch>
            <a:fillRect/>
          </a:stretch>
        </p:blipFill>
        <p:spPr>
          <a:xfrm>
            <a:off x="-89298" y="5140309"/>
            <a:ext cx="3870307" cy="3049449"/>
          </a:xfrm>
          <a:prstGeom prst="rect">
            <a:avLst/>
          </a:prstGeom>
        </p:spPr>
      </p:pic>
      <p:pic>
        <p:nvPicPr>
          <p:cNvPr id="19" name="Picture 18">
            <a:extLst>
              <a:ext uri="{FF2B5EF4-FFF2-40B4-BE49-F238E27FC236}">
                <a16:creationId xmlns:a16="http://schemas.microsoft.com/office/drawing/2014/main" id="{F4899991-2C5A-3869-B06A-C5E8D991D818}"/>
              </a:ext>
            </a:extLst>
          </p:cNvPr>
          <p:cNvPicPr>
            <a:picLocks noChangeAspect="1"/>
          </p:cNvPicPr>
          <p:nvPr/>
        </p:nvPicPr>
        <p:blipFill>
          <a:blip r:embed="rId9"/>
          <a:stretch>
            <a:fillRect/>
          </a:stretch>
        </p:blipFill>
        <p:spPr>
          <a:xfrm>
            <a:off x="10910490" y="0"/>
            <a:ext cx="3729435" cy="3003074"/>
          </a:xfrm>
          <a:prstGeom prst="rect">
            <a:avLst/>
          </a:prstGeom>
        </p:spPr>
      </p:pic>
      <p:pic>
        <p:nvPicPr>
          <p:cNvPr id="21" name="Picture 20">
            <a:extLst>
              <a:ext uri="{FF2B5EF4-FFF2-40B4-BE49-F238E27FC236}">
                <a16:creationId xmlns:a16="http://schemas.microsoft.com/office/drawing/2014/main" id="{BB424025-0E3D-BCD6-BD79-CEDF65D014F5}"/>
              </a:ext>
            </a:extLst>
          </p:cNvPr>
          <p:cNvPicPr>
            <a:picLocks noChangeAspect="1"/>
          </p:cNvPicPr>
          <p:nvPr/>
        </p:nvPicPr>
        <p:blipFill>
          <a:blip r:embed="rId10"/>
          <a:stretch>
            <a:fillRect/>
          </a:stretch>
        </p:blipFill>
        <p:spPr>
          <a:xfrm>
            <a:off x="0" y="0"/>
            <a:ext cx="3618472" cy="2927261"/>
          </a:xfrm>
          <a:prstGeom prst="rect">
            <a:avLst/>
          </a:prstGeom>
        </p:spPr>
      </p:pic>
      <p:pic>
        <p:nvPicPr>
          <p:cNvPr id="22" name="Picture 21">
            <a:extLst>
              <a:ext uri="{FF2B5EF4-FFF2-40B4-BE49-F238E27FC236}">
                <a16:creationId xmlns:a16="http://schemas.microsoft.com/office/drawing/2014/main" id="{3BDD5704-E505-1DBB-3700-D69F3B122BDC}"/>
              </a:ext>
            </a:extLst>
          </p:cNvPr>
          <p:cNvPicPr>
            <a:picLocks noChangeAspect="1"/>
          </p:cNvPicPr>
          <p:nvPr/>
        </p:nvPicPr>
        <p:blipFill>
          <a:blip r:embed="rId11"/>
          <a:srcRect l="9290"/>
          <a:stretch/>
        </p:blipFill>
        <p:spPr>
          <a:xfrm>
            <a:off x="3737110" y="5215607"/>
            <a:ext cx="3775767" cy="3049449"/>
          </a:xfrm>
          <a:prstGeom prst="rect">
            <a:avLst/>
          </a:prstGeom>
        </p:spPr>
      </p:pic>
      <p:pic>
        <p:nvPicPr>
          <p:cNvPr id="26" name="Picture 25">
            <a:extLst>
              <a:ext uri="{FF2B5EF4-FFF2-40B4-BE49-F238E27FC236}">
                <a16:creationId xmlns:a16="http://schemas.microsoft.com/office/drawing/2014/main" id="{9B21D4CF-EC0C-349E-F4CD-384F1019E031}"/>
              </a:ext>
            </a:extLst>
          </p:cNvPr>
          <p:cNvPicPr>
            <a:picLocks noChangeAspect="1"/>
          </p:cNvPicPr>
          <p:nvPr/>
        </p:nvPicPr>
        <p:blipFill>
          <a:blip r:embed="rId12"/>
          <a:stretch>
            <a:fillRect/>
          </a:stretch>
        </p:blipFill>
        <p:spPr>
          <a:xfrm>
            <a:off x="3618472" y="2667050"/>
            <a:ext cx="3846300" cy="2635290"/>
          </a:xfrm>
          <a:prstGeom prst="rect">
            <a:avLst/>
          </a:prstGeom>
        </p:spPr>
      </p:pic>
      <p:pic>
        <p:nvPicPr>
          <p:cNvPr id="28" name="Picture 27">
            <a:extLst>
              <a:ext uri="{FF2B5EF4-FFF2-40B4-BE49-F238E27FC236}">
                <a16:creationId xmlns:a16="http://schemas.microsoft.com/office/drawing/2014/main" id="{70209B8F-76E0-7E29-AA43-378934D0FAA6}"/>
              </a:ext>
            </a:extLst>
          </p:cNvPr>
          <p:cNvPicPr>
            <a:picLocks noChangeAspect="1"/>
          </p:cNvPicPr>
          <p:nvPr/>
        </p:nvPicPr>
        <p:blipFill>
          <a:blip r:embed="rId13"/>
          <a:stretch>
            <a:fillRect/>
          </a:stretch>
        </p:blipFill>
        <p:spPr>
          <a:xfrm>
            <a:off x="7348822" y="2578179"/>
            <a:ext cx="3775767" cy="2927261"/>
          </a:xfrm>
          <a:prstGeom prst="rect">
            <a:avLst/>
          </a:prstGeom>
        </p:spPr>
      </p:pic>
      <p:sp>
        <p:nvSpPr>
          <p:cNvPr id="31" name="TextBox 30">
            <a:extLst>
              <a:ext uri="{FF2B5EF4-FFF2-40B4-BE49-F238E27FC236}">
                <a16:creationId xmlns:a16="http://schemas.microsoft.com/office/drawing/2014/main" id="{74D11FC9-D18C-07E1-3DAA-093072A2222D}"/>
              </a:ext>
            </a:extLst>
          </p:cNvPr>
          <p:cNvSpPr txBox="1"/>
          <p:nvPr/>
        </p:nvSpPr>
        <p:spPr>
          <a:xfrm>
            <a:off x="2222338" y="2479300"/>
            <a:ext cx="11257569" cy="86100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nSpc>
                <a:spcPct val="90000"/>
              </a:lnSpc>
              <a:spcBef>
                <a:spcPct val="0"/>
              </a:spcBef>
              <a:spcAft>
                <a:spcPts val="600"/>
              </a:spcAft>
            </a:pPr>
            <a:r>
              <a:rPr lang="en-US" sz="5400" b="1">
                <a:solidFill>
                  <a:schemeClr val="bg1"/>
                </a:solidFill>
                <a:latin typeface="Saira Medium" panose="020B0604020202020204" charset="0"/>
                <a:ea typeface="+mj-ea"/>
                <a:cs typeface="+mj-cs"/>
              </a:rPr>
              <a:t>GLOBAL REACH AND DIVERSITY</a:t>
            </a:r>
          </a:p>
        </p:txBody>
      </p:sp>
    </p:spTree>
    <p:extLst>
      <p:ext uri="{BB962C8B-B14F-4D97-AF65-F5344CB8AC3E}">
        <p14:creationId xmlns:p14="http://schemas.microsoft.com/office/powerpoint/2010/main" val="40798585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3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50856" cy="82296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8664" cy="82296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90753BC-105C-0275-FCF7-02413AE50D48}"/>
              </a:ext>
            </a:extLst>
          </p:cNvPr>
          <p:cNvSpPr txBox="1"/>
          <p:nvPr/>
        </p:nvSpPr>
        <p:spPr>
          <a:xfrm>
            <a:off x="573577" y="1346835"/>
            <a:ext cx="4828032" cy="3844961"/>
          </a:xfrm>
          <a:prstGeom prst="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5800" b="1" kern="1200">
                <a:solidFill>
                  <a:schemeClr val="tx1"/>
                </a:solidFill>
                <a:latin typeface="Saira Medium" panose="020B0604020202020204" charset="0"/>
                <a:ea typeface="+mj-ea"/>
                <a:cs typeface="+mj-cs"/>
              </a:rPr>
              <a:t>GLOBAL REACH AND DIVERSITY</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11905" y="416149"/>
            <a:ext cx="175565" cy="8449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7234" y="5456304"/>
            <a:ext cx="4828032" cy="21945"/>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open-always-wins-samsung-1080-ytshorts.savetube.me" descr="A person dancing on stage with a cellphone&#10;&#10;Description automatically generated">
            <a:hlinkClick r:id="" action="ppaction://media"/>
            <a:extLst>
              <a:ext uri="{FF2B5EF4-FFF2-40B4-BE49-F238E27FC236}">
                <a16:creationId xmlns:a16="http://schemas.microsoft.com/office/drawing/2014/main" id="{28B3F9D7-B353-BDD6-1C34-DF4101B582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01338" y="750820"/>
            <a:ext cx="3682381" cy="6546456"/>
          </a:xfrm>
          <a:prstGeom prst="rect">
            <a:avLst/>
          </a:prstGeom>
        </p:spPr>
      </p:pic>
    </p:spTree>
    <p:extLst>
      <p:ext uri="{BB962C8B-B14F-4D97-AF65-F5344CB8AC3E}">
        <p14:creationId xmlns:p14="http://schemas.microsoft.com/office/powerpoint/2010/main" val="2596522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864037" y="894636"/>
            <a:ext cx="6613565" cy="771525"/>
          </a:xfrm>
          <a:prstGeom prst="rect">
            <a:avLst/>
          </a:prstGeom>
          <a:noFill/>
          <a:ln/>
        </p:spPr>
        <p:txBody>
          <a:bodyPr wrap="none" lIns="0" tIns="0" rIns="0" bIns="0" rtlCol="0" anchor="t"/>
          <a:lstStyle/>
          <a:p>
            <a:pPr marL="0" indent="0">
              <a:lnSpc>
                <a:spcPts val="6050"/>
              </a:lnSpc>
              <a:buNone/>
            </a:pPr>
            <a:r>
              <a:rPr lang="en-US" sz="4850">
                <a:solidFill>
                  <a:srgbClr val="FFFFFF"/>
                </a:solidFill>
                <a:latin typeface="Saira Medium" pitchFamily="34" charset="0"/>
                <a:ea typeface="Saira Medium" pitchFamily="34" charset="-122"/>
                <a:cs typeface="Saira Medium" pitchFamily="34" charset="-120"/>
              </a:rPr>
              <a:t>Tech-Savvy Consumers</a:t>
            </a:r>
            <a:endParaRPr lang="en-US" sz="4850"/>
          </a:p>
        </p:txBody>
      </p:sp>
      <p:sp>
        <p:nvSpPr>
          <p:cNvPr id="5" name="Shape 1"/>
          <p:cNvSpPr/>
          <p:nvPr/>
        </p:nvSpPr>
        <p:spPr>
          <a:xfrm>
            <a:off x="864037" y="2314099"/>
            <a:ext cx="555427" cy="555427"/>
          </a:xfrm>
          <a:prstGeom prst="roundRect">
            <a:avLst>
              <a:gd name="adj" fmla="val 40005"/>
            </a:avLst>
          </a:prstGeom>
          <a:solidFill>
            <a:srgbClr val="030303"/>
          </a:solidFill>
          <a:ln w="30480">
            <a:solidFill>
              <a:srgbClr val="FC8337"/>
            </a:solidFill>
            <a:prstDash val="solid"/>
          </a:ln>
        </p:spPr>
        <p:txBody>
          <a:bodyPr/>
          <a:lstStyle/>
          <a:p>
            <a:endParaRPr lang="en-US">
              <a:latin typeface="Saira Medium" panose="020B0604020202020204" charset="0"/>
            </a:endParaRPr>
          </a:p>
        </p:txBody>
      </p:sp>
      <p:sp>
        <p:nvSpPr>
          <p:cNvPr id="6" name="Text 2"/>
          <p:cNvSpPr/>
          <p:nvPr/>
        </p:nvSpPr>
        <p:spPr>
          <a:xfrm>
            <a:off x="1070729" y="2406610"/>
            <a:ext cx="141923" cy="370284"/>
          </a:xfrm>
          <a:prstGeom prst="rect">
            <a:avLst/>
          </a:prstGeom>
          <a:noFill/>
          <a:ln/>
        </p:spPr>
        <p:txBody>
          <a:bodyPr wrap="none" lIns="0" tIns="0" rIns="0" bIns="0" rtlCol="0" anchor="t"/>
          <a:lstStyle/>
          <a:p>
            <a:pPr marL="0" indent="0" algn="ctr">
              <a:lnSpc>
                <a:spcPts val="2900"/>
              </a:lnSpc>
              <a:buNone/>
            </a:pPr>
            <a:r>
              <a:rPr lang="en-US" sz="2900">
                <a:solidFill>
                  <a:srgbClr val="E5E0DF"/>
                </a:solidFill>
                <a:latin typeface="Saira Medium" panose="020B0604020202020204" charset="0"/>
                <a:ea typeface="Saira Medium" pitchFamily="34" charset="-122"/>
                <a:cs typeface="Saira Medium" pitchFamily="34" charset="-120"/>
              </a:rPr>
              <a:t>1</a:t>
            </a:r>
            <a:endParaRPr lang="en-US" sz="2900">
              <a:latin typeface="Saira Medium" panose="020B0604020202020204" charset="0"/>
            </a:endParaRPr>
          </a:p>
        </p:txBody>
      </p:sp>
      <p:sp>
        <p:nvSpPr>
          <p:cNvPr id="7" name="Text 3"/>
          <p:cNvSpPr/>
          <p:nvPr/>
        </p:nvSpPr>
        <p:spPr>
          <a:xfrm>
            <a:off x="1666280" y="2314099"/>
            <a:ext cx="3570089" cy="385763"/>
          </a:xfrm>
          <a:prstGeom prst="rect">
            <a:avLst/>
          </a:prstGeom>
          <a:noFill/>
          <a:ln/>
        </p:spPr>
        <p:txBody>
          <a:bodyPr wrap="none" lIns="0" tIns="0" rIns="0" bIns="0" rtlCol="0" anchor="t"/>
          <a:lstStyle/>
          <a:p>
            <a:pPr marL="0" indent="0">
              <a:lnSpc>
                <a:spcPts val="3000"/>
              </a:lnSpc>
              <a:buNone/>
            </a:pPr>
            <a:r>
              <a:rPr lang="en-US" sz="2400" b="1">
                <a:solidFill>
                  <a:srgbClr val="E5E0DF"/>
                </a:solidFill>
                <a:latin typeface="Saira Medium" panose="020B0604020202020204" charset="0"/>
                <a:ea typeface="Saira Medium" pitchFamily="34" charset="-122"/>
                <a:cs typeface="Saira Medium" pitchFamily="34" charset="-120"/>
              </a:rPr>
              <a:t>Cutting-edge Technology</a:t>
            </a:r>
            <a:endParaRPr lang="en-US" sz="2400" b="1">
              <a:latin typeface="Saira Medium" panose="020B0604020202020204" charset="0"/>
            </a:endParaRPr>
          </a:p>
        </p:txBody>
      </p:sp>
      <p:sp>
        <p:nvSpPr>
          <p:cNvPr id="8" name="Text 4"/>
          <p:cNvSpPr/>
          <p:nvPr/>
        </p:nvSpPr>
        <p:spPr>
          <a:xfrm>
            <a:off x="1697117" y="2699862"/>
            <a:ext cx="6613684" cy="790099"/>
          </a:xfrm>
          <a:prstGeom prst="rect">
            <a:avLst/>
          </a:prstGeom>
          <a:noFill/>
          <a:ln/>
        </p:spPr>
        <p:txBody>
          <a:bodyPr wrap="square" lIns="0" tIns="0" rIns="0" bIns="0" rtlCol="0" anchor="t"/>
          <a:lstStyle/>
          <a:p>
            <a:pPr marL="0" indent="0">
              <a:lnSpc>
                <a:spcPts val="3100"/>
              </a:lnSpc>
              <a:buNone/>
            </a:pPr>
            <a:r>
              <a:rPr lang="en-US" sz="1900">
                <a:solidFill>
                  <a:srgbClr val="E5E0DF"/>
                </a:solidFill>
                <a:latin typeface="Saira Medium" panose="020B0604020202020204" charset="0"/>
                <a:ea typeface="Roboto" pitchFamily="34" charset="-122"/>
                <a:cs typeface="Roboto" pitchFamily="34" charset="-120"/>
              </a:rPr>
              <a:t>Samsung highlighted innovative features like the Galaxy Z Flip6 Olympic Edition and 5G connectivity. </a:t>
            </a:r>
            <a:r>
              <a:rPr lang="en-US" sz="2000">
                <a:solidFill>
                  <a:srgbClr val="E5E0DF"/>
                </a:solidFill>
                <a:latin typeface="Saira Medium" panose="020B0604020202020204" charset="0"/>
                <a:ea typeface="Roboto" pitchFamily="34" charset="-122"/>
                <a:cs typeface="Roboto" pitchFamily="34" charset="-120"/>
              </a:rPr>
              <a:t>It has incorporated immersive VR experiences.</a:t>
            </a:r>
            <a:endParaRPr lang="en-US" sz="1900">
              <a:latin typeface="Saira Medium" panose="020B0604020202020204" charset="0"/>
            </a:endParaRPr>
          </a:p>
        </p:txBody>
      </p:sp>
      <p:sp>
        <p:nvSpPr>
          <p:cNvPr id="9" name="Shape 5"/>
          <p:cNvSpPr/>
          <p:nvPr/>
        </p:nvSpPr>
        <p:spPr>
          <a:xfrm>
            <a:off x="864037" y="4162544"/>
            <a:ext cx="555427" cy="555427"/>
          </a:xfrm>
          <a:prstGeom prst="roundRect">
            <a:avLst>
              <a:gd name="adj" fmla="val 40005"/>
            </a:avLst>
          </a:prstGeom>
          <a:solidFill>
            <a:srgbClr val="030303"/>
          </a:solidFill>
          <a:ln w="30480">
            <a:solidFill>
              <a:srgbClr val="FC8337"/>
            </a:solidFill>
            <a:prstDash val="solid"/>
          </a:ln>
        </p:spPr>
        <p:txBody>
          <a:bodyPr/>
          <a:lstStyle/>
          <a:p>
            <a:endParaRPr lang="en-US">
              <a:latin typeface="Saira Medium" panose="020B0604020202020204" charset="0"/>
            </a:endParaRPr>
          </a:p>
        </p:txBody>
      </p:sp>
      <p:sp>
        <p:nvSpPr>
          <p:cNvPr id="10" name="Text 6"/>
          <p:cNvSpPr/>
          <p:nvPr/>
        </p:nvSpPr>
        <p:spPr>
          <a:xfrm>
            <a:off x="1028581" y="4255056"/>
            <a:ext cx="226338" cy="370284"/>
          </a:xfrm>
          <a:prstGeom prst="rect">
            <a:avLst/>
          </a:prstGeom>
          <a:noFill/>
          <a:ln/>
        </p:spPr>
        <p:txBody>
          <a:bodyPr wrap="none" lIns="0" tIns="0" rIns="0" bIns="0" rtlCol="0" anchor="t"/>
          <a:lstStyle/>
          <a:p>
            <a:pPr marL="0" indent="0" algn="ctr">
              <a:lnSpc>
                <a:spcPts val="2900"/>
              </a:lnSpc>
              <a:buNone/>
            </a:pPr>
            <a:r>
              <a:rPr lang="en-US" sz="2900">
                <a:solidFill>
                  <a:srgbClr val="E5E0DF"/>
                </a:solidFill>
                <a:latin typeface="Saira Medium" panose="020B0604020202020204" charset="0"/>
                <a:ea typeface="Saira Medium" pitchFamily="34" charset="-122"/>
                <a:cs typeface="Saira Medium" pitchFamily="34" charset="-120"/>
              </a:rPr>
              <a:t>2</a:t>
            </a:r>
            <a:endParaRPr lang="en-US" sz="2900">
              <a:latin typeface="Saira Medium" panose="020B0604020202020204" charset="0"/>
            </a:endParaRPr>
          </a:p>
        </p:txBody>
      </p:sp>
      <p:sp>
        <p:nvSpPr>
          <p:cNvPr id="11" name="Text 7"/>
          <p:cNvSpPr/>
          <p:nvPr/>
        </p:nvSpPr>
        <p:spPr>
          <a:xfrm>
            <a:off x="1666280" y="4162544"/>
            <a:ext cx="3216950" cy="385763"/>
          </a:xfrm>
          <a:prstGeom prst="rect">
            <a:avLst/>
          </a:prstGeom>
          <a:noFill/>
          <a:ln/>
        </p:spPr>
        <p:txBody>
          <a:bodyPr wrap="none" lIns="0" tIns="0" rIns="0" bIns="0" rtlCol="0" anchor="t"/>
          <a:lstStyle/>
          <a:p>
            <a:pPr marL="0" indent="0">
              <a:lnSpc>
                <a:spcPts val="3000"/>
              </a:lnSpc>
              <a:buNone/>
            </a:pPr>
            <a:r>
              <a:rPr lang="en-US" sz="2400" b="1">
                <a:solidFill>
                  <a:srgbClr val="E5E0DF"/>
                </a:solidFill>
                <a:latin typeface="Saira Medium" panose="020B0604020202020204" charset="0"/>
                <a:ea typeface="Saira Medium" pitchFamily="34" charset="-122"/>
                <a:cs typeface="Saira Medium" pitchFamily="34" charset="-120"/>
              </a:rPr>
              <a:t>Enhanced Experiences</a:t>
            </a:r>
            <a:endParaRPr lang="en-US" sz="2400" b="1">
              <a:latin typeface="Saira Medium" panose="020B0604020202020204" charset="0"/>
            </a:endParaRPr>
          </a:p>
        </p:txBody>
      </p:sp>
      <p:sp>
        <p:nvSpPr>
          <p:cNvPr id="12" name="Text 8"/>
          <p:cNvSpPr/>
          <p:nvPr/>
        </p:nvSpPr>
        <p:spPr>
          <a:xfrm>
            <a:off x="1666280" y="4696420"/>
            <a:ext cx="6613684" cy="790099"/>
          </a:xfrm>
          <a:prstGeom prst="rect">
            <a:avLst/>
          </a:prstGeom>
          <a:noFill/>
          <a:ln/>
        </p:spPr>
        <p:txBody>
          <a:bodyPr wrap="square" lIns="0" tIns="0" rIns="0" bIns="0" rtlCol="0" anchor="t"/>
          <a:lstStyle/>
          <a:p>
            <a:pPr marL="0" indent="0">
              <a:lnSpc>
                <a:spcPts val="3100"/>
              </a:lnSpc>
              <a:buNone/>
            </a:pPr>
            <a:r>
              <a:rPr lang="en-US" sz="1900">
                <a:solidFill>
                  <a:srgbClr val="E5E0DF"/>
                </a:solidFill>
                <a:latin typeface="Saira Medium" panose="020B0604020202020204" charset="0"/>
                <a:ea typeface="Roboto" pitchFamily="34" charset="-122"/>
                <a:cs typeface="Roboto" pitchFamily="34" charset="-120"/>
              </a:rPr>
              <a:t>74% of consumers seek tech that enhances their event experiences.</a:t>
            </a:r>
            <a:endParaRPr lang="en-US" sz="1900">
              <a:latin typeface="Saira Medium" panose="020B0604020202020204" charset="0"/>
            </a:endParaRPr>
          </a:p>
        </p:txBody>
      </p:sp>
      <p:sp>
        <p:nvSpPr>
          <p:cNvPr id="13" name="Shape 9"/>
          <p:cNvSpPr/>
          <p:nvPr/>
        </p:nvSpPr>
        <p:spPr>
          <a:xfrm>
            <a:off x="864037" y="6010989"/>
            <a:ext cx="555427" cy="555427"/>
          </a:xfrm>
          <a:prstGeom prst="roundRect">
            <a:avLst>
              <a:gd name="adj" fmla="val 40005"/>
            </a:avLst>
          </a:prstGeom>
          <a:solidFill>
            <a:srgbClr val="030303"/>
          </a:solidFill>
          <a:ln w="30480">
            <a:solidFill>
              <a:srgbClr val="FC8337"/>
            </a:solidFill>
            <a:prstDash val="solid"/>
          </a:ln>
        </p:spPr>
        <p:txBody>
          <a:bodyPr/>
          <a:lstStyle/>
          <a:p>
            <a:endParaRPr lang="en-US">
              <a:latin typeface="Saira Medium" panose="020B0604020202020204" charset="0"/>
            </a:endParaRPr>
          </a:p>
        </p:txBody>
      </p:sp>
      <p:sp>
        <p:nvSpPr>
          <p:cNvPr id="14" name="Text 10"/>
          <p:cNvSpPr/>
          <p:nvPr/>
        </p:nvSpPr>
        <p:spPr>
          <a:xfrm>
            <a:off x="1029891" y="6103501"/>
            <a:ext cx="223718" cy="370284"/>
          </a:xfrm>
          <a:prstGeom prst="rect">
            <a:avLst/>
          </a:prstGeom>
          <a:noFill/>
          <a:ln/>
        </p:spPr>
        <p:txBody>
          <a:bodyPr wrap="none" lIns="0" tIns="0" rIns="0" bIns="0" rtlCol="0" anchor="t"/>
          <a:lstStyle/>
          <a:p>
            <a:pPr marL="0" indent="0" algn="ctr">
              <a:lnSpc>
                <a:spcPts val="2900"/>
              </a:lnSpc>
              <a:buNone/>
            </a:pPr>
            <a:r>
              <a:rPr lang="en-US" sz="2900">
                <a:solidFill>
                  <a:srgbClr val="E5E0DF"/>
                </a:solidFill>
                <a:latin typeface="Saira Medium" panose="020B0604020202020204" charset="0"/>
                <a:ea typeface="Saira Medium" pitchFamily="34" charset="-122"/>
                <a:cs typeface="Saira Medium" pitchFamily="34" charset="-120"/>
              </a:rPr>
              <a:t>3</a:t>
            </a:r>
            <a:endParaRPr lang="en-US" sz="2900">
              <a:latin typeface="Saira Medium" panose="020B0604020202020204" charset="0"/>
            </a:endParaRPr>
          </a:p>
        </p:txBody>
      </p:sp>
      <p:sp>
        <p:nvSpPr>
          <p:cNvPr id="15" name="Text 11"/>
          <p:cNvSpPr/>
          <p:nvPr/>
        </p:nvSpPr>
        <p:spPr>
          <a:xfrm>
            <a:off x="1666280" y="6010989"/>
            <a:ext cx="3363278" cy="385763"/>
          </a:xfrm>
          <a:prstGeom prst="rect">
            <a:avLst/>
          </a:prstGeom>
          <a:noFill/>
          <a:ln/>
        </p:spPr>
        <p:txBody>
          <a:bodyPr wrap="none" lIns="0" tIns="0" rIns="0" bIns="0" rtlCol="0" anchor="t"/>
          <a:lstStyle/>
          <a:p>
            <a:pPr marL="0" indent="0">
              <a:lnSpc>
                <a:spcPts val="3000"/>
              </a:lnSpc>
              <a:buNone/>
            </a:pPr>
            <a:r>
              <a:rPr lang="en-US" sz="2400" b="1">
                <a:solidFill>
                  <a:srgbClr val="E5E0DF"/>
                </a:solidFill>
                <a:latin typeface="Saira Medium" panose="020B0604020202020204" charset="0"/>
                <a:ea typeface="Saira Medium" pitchFamily="34" charset="-122"/>
                <a:cs typeface="Saira Medium" pitchFamily="34" charset="-120"/>
              </a:rPr>
              <a:t>Advanced Functionality</a:t>
            </a:r>
            <a:endParaRPr lang="en-US" sz="2400" b="1">
              <a:latin typeface="Saira Medium" panose="020B0604020202020204" charset="0"/>
            </a:endParaRPr>
          </a:p>
        </p:txBody>
      </p:sp>
      <p:sp>
        <p:nvSpPr>
          <p:cNvPr id="16" name="Text 12"/>
          <p:cNvSpPr/>
          <p:nvPr/>
        </p:nvSpPr>
        <p:spPr>
          <a:xfrm>
            <a:off x="1666280" y="6544866"/>
            <a:ext cx="6613684" cy="790099"/>
          </a:xfrm>
          <a:prstGeom prst="rect">
            <a:avLst/>
          </a:prstGeom>
          <a:noFill/>
          <a:ln/>
        </p:spPr>
        <p:txBody>
          <a:bodyPr wrap="square" lIns="0" tIns="0" rIns="0" bIns="0" rtlCol="0" anchor="t"/>
          <a:lstStyle/>
          <a:p>
            <a:pPr marL="0" indent="0">
              <a:lnSpc>
                <a:spcPts val="3100"/>
              </a:lnSpc>
              <a:buNone/>
            </a:pPr>
            <a:r>
              <a:rPr lang="en-US" sz="1900">
                <a:solidFill>
                  <a:srgbClr val="E5E0DF"/>
                </a:solidFill>
                <a:latin typeface="Saira Medium" panose="020B0604020202020204" charset="0"/>
                <a:ea typeface="Roboto" pitchFamily="34" charset="-122"/>
                <a:cs typeface="Roboto" pitchFamily="34" charset="-120"/>
              </a:rPr>
              <a:t>The campaign appealed to consumers prioritizing cutting-edge technology in their devices.</a:t>
            </a:r>
            <a:endParaRPr lang="en-US" sz="1900">
              <a:latin typeface="Saira Medium" panose="020B0604020202020204" charset="0"/>
            </a:endParaRPr>
          </a:p>
        </p:txBody>
      </p:sp>
      <p:pic>
        <p:nvPicPr>
          <p:cNvPr id="23" name="Image 0" descr="preencoded.png">
            <a:extLst>
              <a:ext uri="{FF2B5EF4-FFF2-40B4-BE49-F238E27FC236}">
                <a16:creationId xmlns:a16="http://schemas.microsoft.com/office/drawing/2014/main" id="{83E9C2AA-16F7-70D5-638B-93FD977DE85F}"/>
              </a:ext>
            </a:extLst>
          </p:cNvPr>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505"/>
          </a:xfrm>
          <a:prstGeom prst="rect">
            <a:avLst/>
          </a:prstGeom>
        </p:spPr>
      </p:pic>
      <p:sp>
        <p:nvSpPr>
          <p:cNvPr id="3" name="Text 0"/>
          <p:cNvSpPr/>
          <p:nvPr/>
        </p:nvSpPr>
        <p:spPr>
          <a:xfrm>
            <a:off x="842248" y="661749"/>
            <a:ext cx="6961227" cy="751999"/>
          </a:xfrm>
          <a:prstGeom prst="rect">
            <a:avLst/>
          </a:prstGeom>
          <a:noFill/>
          <a:ln/>
        </p:spPr>
        <p:txBody>
          <a:bodyPr wrap="none" lIns="0" tIns="0" rIns="0" bIns="0" rtlCol="0" anchor="t"/>
          <a:lstStyle/>
          <a:p>
            <a:pPr marL="0" indent="0">
              <a:lnSpc>
                <a:spcPts val="5900"/>
              </a:lnSpc>
              <a:buNone/>
            </a:pPr>
            <a:r>
              <a:rPr lang="en-US" sz="4700">
                <a:solidFill>
                  <a:srgbClr val="FFFFFF"/>
                </a:solidFill>
                <a:latin typeface="Saira Medium" pitchFamily="34" charset="0"/>
                <a:ea typeface="Saira Medium" pitchFamily="34" charset="-122"/>
                <a:cs typeface="Saira Medium" pitchFamily="34" charset="-120"/>
              </a:rPr>
              <a:t>Social Media Enthusiasts</a:t>
            </a:r>
            <a:endParaRPr lang="en-US" sz="4700"/>
          </a:p>
        </p:txBody>
      </p:sp>
      <p:sp>
        <p:nvSpPr>
          <p:cNvPr id="4" name="Shape 1"/>
          <p:cNvSpPr/>
          <p:nvPr/>
        </p:nvSpPr>
        <p:spPr>
          <a:xfrm>
            <a:off x="1187887" y="1774627"/>
            <a:ext cx="30480" cy="5795129"/>
          </a:xfrm>
          <a:prstGeom prst="roundRect">
            <a:avLst>
              <a:gd name="adj" fmla="val 710577"/>
            </a:avLst>
          </a:prstGeom>
          <a:solidFill>
            <a:srgbClr val="FFFFFF">
              <a:alpha val="24000"/>
            </a:srgbClr>
          </a:solidFill>
          <a:ln/>
        </p:spPr>
        <p:txBody>
          <a:bodyPr/>
          <a:lstStyle/>
          <a:p>
            <a:endParaRPr lang="en-US"/>
          </a:p>
        </p:txBody>
      </p:sp>
      <p:sp>
        <p:nvSpPr>
          <p:cNvPr id="5" name="Shape 2"/>
          <p:cNvSpPr/>
          <p:nvPr/>
        </p:nvSpPr>
        <p:spPr>
          <a:xfrm>
            <a:off x="1443335" y="2300645"/>
            <a:ext cx="842248" cy="30480"/>
          </a:xfrm>
          <a:prstGeom prst="roundRect">
            <a:avLst>
              <a:gd name="adj" fmla="val 710577"/>
            </a:avLst>
          </a:prstGeom>
          <a:solidFill>
            <a:srgbClr val="FC8337"/>
          </a:solidFill>
          <a:ln/>
        </p:spPr>
        <p:txBody>
          <a:bodyPr/>
          <a:lstStyle/>
          <a:p>
            <a:endParaRPr lang="en-US"/>
          </a:p>
        </p:txBody>
      </p:sp>
      <p:sp>
        <p:nvSpPr>
          <p:cNvPr id="6" name="Shape 3"/>
          <p:cNvSpPr/>
          <p:nvPr/>
        </p:nvSpPr>
        <p:spPr>
          <a:xfrm>
            <a:off x="932438" y="2045256"/>
            <a:ext cx="541377" cy="541377"/>
          </a:xfrm>
          <a:prstGeom prst="roundRect">
            <a:avLst>
              <a:gd name="adj" fmla="val 40006"/>
            </a:avLst>
          </a:prstGeom>
          <a:solidFill>
            <a:srgbClr val="030303"/>
          </a:solidFill>
          <a:ln w="22860">
            <a:solidFill>
              <a:srgbClr val="FC8337"/>
            </a:solidFill>
            <a:prstDash val="solid"/>
          </a:ln>
        </p:spPr>
        <p:txBody>
          <a:bodyPr/>
          <a:lstStyle/>
          <a:p>
            <a:endParaRPr lang="en-US"/>
          </a:p>
        </p:txBody>
      </p:sp>
      <p:sp>
        <p:nvSpPr>
          <p:cNvPr id="7" name="Text 4"/>
          <p:cNvSpPr/>
          <p:nvPr/>
        </p:nvSpPr>
        <p:spPr>
          <a:xfrm>
            <a:off x="1134011" y="2135386"/>
            <a:ext cx="138232" cy="360998"/>
          </a:xfrm>
          <a:prstGeom prst="rect">
            <a:avLst/>
          </a:prstGeom>
          <a:noFill/>
          <a:ln/>
        </p:spPr>
        <p:txBody>
          <a:bodyPr wrap="none" lIns="0" tIns="0" rIns="0" bIns="0" rtlCol="0" anchor="t"/>
          <a:lstStyle/>
          <a:p>
            <a:pPr marL="0" indent="0" algn="ctr">
              <a:lnSpc>
                <a:spcPts val="2800"/>
              </a:lnSpc>
              <a:buNone/>
            </a:pPr>
            <a:r>
              <a:rPr lang="en-US" sz="2800">
                <a:solidFill>
                  <a:srgbClr val="E5E0DF"/>
                </a:solidFill>
                <a:latin typeface="Saira Medium" pitchFamily="34" charset="0"/>
                <a:ea typeface="Saira Medium" pitchFamily="34" charset="-122"/>
                <a:cs typeface="Saira Medium" pitchFamily="34" charset="-120"/>
              </a:rPr>
              <a:t>1</a:t>
            </a:r>
            <a:endParaRPr lang="en-US" sz="2800"/>
          </a:p>
        </p:txBody>
      </p:sp>
      <p:sp>
        <p:nvSpPr>
          <p:cNvPr id="8" name="Text 5"/>
          <p:cNvSpPr/>
          <p:nvPr/>
        </p:nvSpPr>
        <p:spPr>
          <a:xfrm>
            <a:off x="2526625" y="2015252"/>
            <a:ext cx="3007995" cy="375880"/>
          </a:xfrm>
          <a:prstGeom prst="rect">
            <a:avLst/>
          </a:prstGeom>
          <a:noFill/>
          <a:ln/>
        </p:spPr>
        <p:txBody>
          <a:bodyPr wrap="none" lIns="0" tIns="0" rIns="0" bIns="0" rtlCol="0" anchor="t"/>
          <a:lstStyle/>
          <a:p>
            <a:pPr marL="0" indent="0" algn="l">
              <a:lnSpc>
                <a:spcPts val="2950"/>
              </a:lnSpc>
              <a:buNone/>
            </a:pPr>
            <a:r>
              <a:rPr lang="en-US" sz="2350" b="1">
                <a:solidFill>
                  <a:srgbClr val="E5E0DF"/>
                </a:solidFill>
                <a:latin typeface="Saira Medium" pitchFamily="34" charset="0"/>
                <a:ea typeface="Saira Medium" pitchFamily="34" charset="-122"/>
                <a:cs typeface="Saira Medium" pitchFamily="34" charset="-120"/>
              </a:rPr>
              <a:t>Authentic Content</a:t>
            </a:r>
            <a:endParaRPr lang="en-US" sz="2350" b="1"/>
          </a:p>
        </p:txBody>
      </p:sp>
      <p:sp>
        <p:nvSpPr>
          <p:cNvPr id="9" name="Text 6"/>
          <p:cNvSpPr/>
          <p:nvPr/>
        </p:nvSpPr>
        <p:spPr>
          <a:xfrm>
            <a:off x="2526625" y="2535436"/>
            <a:ext cx="5775127" cy="769858"/>
          </a:xfrm>
          <a:prstGeom prst="rect">
            <a:avLst/>
          </a:prstGeom>
          <a:noFill/>
          <a:ln/>
        </p:spPr>
        <p:txBody>
          <a:bodyPr wrap="square" lIns="0" tIns="0" rIns="0" bIns="0" rtlCol="0" anchor="t"/>
          <a:lstStyle/>
          <a:p>
            <a:pPr marL="0" indent="0" algn="l">
              <a:lnSpc>
                <a:spcPts val="3000"/>
              </a:lnSpc>
              <a:buNone/>
            </a:pPr>
            <a:r>
              <a:rPr lang="en-US" sz="1850">
                <a:solidFill>
                  <a:srgbClr val="E5E0DF"/>
                </a:solidFill>
                <a:latin typeface="Saira Medium" panose="020B0604020202020204" charset="0"/>
                <a:ea typeface="Roboto" pitchFamily="34" charset="-122"/>
                <a:cs typeface="Roboto" pitchFamily="34" charset="-120"/>
              </a:rPr>
              <a:t>The "Victory Selfies" initiative created user-generated content from athletes.</a:t>
            </a:r>
            <a:endParaRPr lang="en-US" sz="1850">
              <a:latin typeface="Saira Medium" panose="020B0604020202020204" charset="0"/>
            </a:endParaRPr>
          </a:p>
        </p:txBody>
      </p:sp>
      <p:sp>
        <p:nvSpPr>
          <p:cNvPr id="10" name="Shape 7"/>
          <p:cNvSpPr/>
          <p:nvPr/>
        </p:nvSpPr>
        <p:spPr>
          <a:xfrm>
            <a:off x="1443335" y="4312563"/>
            <a:ext cx="842248" cy="30480"/>
          </a:xfrm>
          <a:prstGeom prst="roundRect">
            <a:avLst>
              <a:gd name="adj" fmla="val 710577"/>
            </a:avLst>
          </a:prstGeom>
          <a:solidFill>
            <a:srgbClr val="FC8337"/>
          </a:solidFill>
          <a:ln/>
        </p:spPr>
        <p:txBody>
          <a:bodyPr/>
          <a:lstStyle/>
          <a:p>
            <a:endParaRPr lang="en-US"/>
          </a:p>
        </p:txBody>
      </p:sp>
      <p:sp>
        <p:nvSpPr>
          <p:cNvPr id="11" name="Shape 8"/>
          <p:cNvSpPr/>
          <p:nvPr/>
        </p:nvSpPr>
        <p:spPr>
          <a:xfrm>
            <a:off x="932438" y="4057174"/>
            <a:ext cx="541377" cy="541377"/>
          </a:xfrm>
          <a:prstGeom prst="roundRect">
            <a:avLst>
              <a:gd name="adj" fmla="val 40006"/>
            </a:avLst>
          </a:prstGeom>
          <a:solidFill>
            <a:srgbClr val="030303"/>
          </a:solidFill>
          <a:ln w="22860">
            <a:solidFill>
              <a:srgbClr val="FC8337"/>
            </a:solidFill>
            <a:prstDash val="solid"/>
          </a:ln>
        </p:spPr>
        <p:txBody>
          <a:bodyPr/>
          <a:lstStyle/>
          <a:p>
            <a:endParaRPr lang="en-US"/>
          </a:p>
        </p:txBody>
      </p:sp>
      <p:sp>
        <p:nvSpPr>
          <p:cNvPr id="12" name="Text 9"/>
          <p:cNvSpPr/>
          <p:nvPr/>
        </p:nvSpPr>
        <p:spPr>
          <a:xfrm>
            <a:off x="1092815" y="4147304"/>
            <a:ext cx="220504" cy="360998"/>
          </a:xfrm>
          <a:prstGeom prst="rect">
            <a:avLst/>
          </a:prstGeom>
          <a:noFill/>
          <a:ln/>
        </p:spPr>
        <p:txBody>
          <a:bodyPr wrap="none" lIns="0" tIns="0" rIns="0" bIns="0" rtlCol="0" anchor="t"/>
          <a:lstStyle/>
          <a:p>
            <a:pPr marL="0" indent="0" algn="ctr">
              <a:lnSpc>
                <a:spcPts val="2800"/>
              </a:lnSpc>
              <a:buNone/>
            </a:pPr>
            <a:r>
              <a:rPr lang="en-US" sz="2800">
                <a:solidFill>
                  <a:srgbClr val="E5E0DF"/>
                </a:solidFill>
                <a:latin typeface="Saira Medium" pitchFamily="34" charset="0"/>
                <a:ea typeface="Saira Medium" pitchFamily="34" charset="-122"/>
                <a:cs typeface="Saira Medium" pitchFamily="34" charset="-120"/>
              </a:rPr>
              <a:t>2</a:t>
            </a:r>
            <a:endParaRPr lang="en-US" sz="2800"/>
          </a:p>
        </p:txBody>
      </p:sp>
      <p:sp>
        <p:nvSpPr>
          <p:cNvPr id="13" name="Text 10"/>
          <p:cNvSpPr/>
          <p:nvPr/>
        </p:nvSpPr>
        <p:spPr>
          <a:xfrm>
            <a:off x="2526625" y="4027170"/>
            <a:ext cx="3007995" cy="375880"/>
          </a:xfrm>
          <a:prstGeom prst="rect">
            <a:avLst/>
          </a:prstGeom>
          <a:noFill/>
          <a:ln/>
        </p:spPr>
        <p:txBody>
          <a:bodyPr wrap="none" lIns="0" tIns="0" rIns="0" bIns="0" rtlCol="0" anchor="t"/>
          <a:lstStyle/>
          <a:p>
            <a:pPr marL="0" indent="0" algn="l">
              <a:lnSpc>
                <a:spcPts val="2950"/>
              </a:lnSpc>
              <a:buNone/>
            </a:pPr>
            <a:r>
              <a:rPr lang="en-US" sz="2350" b="1">
                <a:solidFill>
                  <a:srgbClr val="E5E0DF"/>
                </a:solidFill>
                <a:latin typeface="Saira Medium" pitchFamily="34" charset="0"/>
                <a:ea typeface="Saira Medium" pitchFamily="34" charset="-122"/>
                <a:cs typeface="Saira Medium" pitchFamily="34" charset="-120"/>
              </a:rPr>
              <a:t>Shareable Moments</a:t>
            </a:r>
            <a:endParaRPr lang="en-US" sz="2350" b="1"/>
          </a:p>
        </p:txBody>
      </p:sp>
      <p:sp>
        <p:nvSpPr>
          <p:cNvPr id="14" name="Text 11"/>
          <p:cNvSpPr/>
          <p:nvPr/>
        </p:nvSpPr>
        <p:spPr>
          <a:xfrm>
            <a:off x="2526625" y="4547354"/>
            <a:ext cx="5775127" cy="769858"/>
          </a:xfrm>
          <a:prstGeom prst="rect">
            <a:avLst/>
          </a:prstGeom>
          <a:noFill/>
          <a:ln/>
        </p:spPr>
        <p:txBody>
          <a:bodyPr wrap="square" lIns="0" tIns="0" rIns="0" bIns="0" rtlCol="0" anchor="t"/>
          <a:lstStyle/>
          <a:p>
            <a:pPr marL="0" indent="0" algn="l">
              <a:lnSpc>
                <a:spcPts val="3000"/>
              </a:lnSpc>
              <a:buNone/>
            </a:pPr>
            <a:r>
              <a:rPr lang="en-US" sz="1850">
                <a:solidFill>
                  <a:srgbClr val="E5E0DF"/>
                </a:solidFill>
                <a:latin typeface="Saira Medium" panose="020B0604020202020204" charset="0"/>
                <a:ea typeface="Roboto" pitchFamily="34" charset="-122"/>
                <a:cs typeface="Roboto" pitchFamily="34" charset="-120"/>
              </a:rPr>
              <a:t>Athletes shared personal Olympic moments using Samsung phones.</a:t>
            </a:r>
            <a:endParaRPr lang="en-US" sz="1850">
              <a:latin typeface="Saira Medium" panose="020B0604020202020204" charset="0"/>
            </a:endParaRPr>
          </a:p>
        </p:txBody>
      </p:sp>
      <p:sp>
        <p:nvSpPr>
          <p:cNvPr id="15" name="Shape 12"/>
          <p:cNvSpPr/>
          <p:nvPr/>
        </p:nvSpPr>
        <p:spPr>
          <a:xfrm>
            <a:off x="1443335" y="6324481"/>
            <a:ext cx="842248" cy="30480"/>
          </a:xfrm>
          <a:prstGeom prst="roundRect">
            <a:avLst>
              <a:gd name="adj" fmla="val 710577"/>
            </a:avLst>
          </a:prstGeom>
          <a:solidFill>
            <a:srgbClr val="FC8337"/>
          </a:solidFill>
          <a:ln/>
        </p:spPr>
        <p:txBody>
          <a:bodyPr/>
          <a:lstStyle/>
          <a:p>
            <a:endParaRPr lang="en-US"/>
          </a:p>
        </p:txBody>
      </p:sp>
      <p:sp>
        <p:nvSpPr>
          <p:cNvPr id="16" name="Shape 13"/>
          <p:cNvSpPr/>
          <p:nvPr/>
        </p:nvSpPr>
        <p:spPr>
          <a:xfrm>
            <a:off x="932438" y="6069092"/>
            <a:ext cx="541377" cy="541377"/>
          </a:xfrm>
          <a:prstGeom prst="roundRect">
            <a:avLst>
              <a:gd name="adj" fmla="val 40006"/>
            </a:avLst>
          </a:prstGeom>
          <a:solidFill>
            <a:srgbClr val="030303"/>
          </a:solidFill>
          <a:ln w="22860">
            <a:solidFill>
              <a:srgbClr val="FC8337"/>
            </a:solidFill>
            <a:prstDash val="solid"/>
          </a:ln>
        </p:spPr>
        <p:txBody>
          <a:bodyPr/>
          <a:lstStyle/>
          <a:p>
            <a:endParaRPr lang="en-US"/>
          </a:p>
        </p:txBody>
      </p:sp>
      <p:sp>
        <p:nvSpPr>
          <p:cNvPr id="17" name="Text 14"/>
          <p:cNvSpPr/>
          <p:nvPr/>
        </p:nvSpPr>
        <p:spPr>
          <a:xfrm>
            <a:off x="1094125" y="6159222"/>
            <a:ext cx="218003" cy="360998"/>
          </a:xfrm>
          <a:prstGeom prst="rect">
            <a:avLst/>
          </a:prstGeom>
          <a:noFill/>
          <a:ln/>
        </p:spPr>
        <p:txBody>
          <a:bodyPr wrap="none" lIns="0" tIns="0" rIns="0" bIns="0" rtlCol="0" anchor="t"/>
          <a:lstStyle/>
          <a:p>
            <a:pPr marL="0" indent="0" algn="ctr">
              <a:lnSpc>
                <a:spcPts val="2800"/>
              </a:lnSpc>
              <a:buNone/>
            </a:pPr>
            <a:r>
              <a:rPr lang="en-US" sz="2800">
                <a:solidFill>
                  <a:srgbClr val="E5E0DF"/>
                </a:solidFill>
                <a:latin typeface="Saira Medium" pitchFamily="34" charset="0"/>
                <a:ea typeface="Saira Medium" pitchFamily="34" charset="-122"/>
                <a:cs typeface="Saira Medium" pitchFamily="34" charset="-120"/>
              </a:rPr>
              <a:t>3</a:t>
            </a:r>
            <a:endParaRPr lang="en-US" sz="2800"/>
          </a:p>
        </p:txBody>
      </p:sp>
      <p:sp>
        <p:nvSpPr>
          <p:cNvPr id="18" name="Text 15"/>
          <p:cNvSpPr/>
          <p:nvPr/>
        </p:nvSpPr>
        <p:spPr>
          <a:xfrm>
            <a:off x="2526625" y="6039088"/>
            <a:ext cx="3007995" cy="375880"/>
          </a:xfrm>
          <a:prstGeom prst="rect">
            <a:avLst/>
          </a:prstGeom>
          <a:noFill/>
          <a:ln/>
        </p:spPr>
        <p:txBody>
          <a:bodyPr wrap="none" lIns="0" tIns="0" rIns="0" bIns="0" rtlCol="0" anchor="t"/>
          <a:lstStyle/>
          <a:p>
            <a:pPr marL="0" indent="0" algn="l">
              <a:lnSpc>
                <a:spcPts val="2950"/>
              </a:lnSpc>
              <a:buNone/>
            </a:pPr>
            <a:r>
              <a:rPr lang="en-US" sz="2350" b="1">
                <a:solidFill>
                  <a:srgbClr val="E5E0DF"/>
                </a:solidFill>
                <a:latin typeface="Saira Medium" pitchFamily="34" charset="0"/>
                <a:ea typeface="Saira Medium" pitchFamily="34" charset="-122"/>
                <a:cs typeface="Saira Medium" pitchFamily="34" charset="-120"/>
              </a:rPr>
              <a:t>Engagement Boost</a:t>
            </a:r>
            <a:endParaRPr lang="en-US" sz="2350" b="1"/>
          </a:p>
        </p:txBody>
      </p:sp>
      <p:sp>
        <p:nvSpPr>
          <p:cNvPr id="19" name="Text 16"/>
          <p:cNvSpPr/>
          <p:nvPr/>
        </p:nvSpPr>
        <p:spPr>
          <a:xfrm>
            <a:off x="2526625" y="6559272"/>
            <a:ext cx="5775127" cy="769858"/>
          </a:xfrm>
          <a:prstGeom prst="rect">
            <a:avLst/>
          </a:prstGeom>
          <a:noFill/>
          <a:ln/>
        </p:spPr>
        <p:txBody>
          <a:bodyPr wrap="square" lIns="0" tIns="0" rIns="0" bIns="0" rtlCol="0" anchor="t"/>
          <a:lstStyle/>
          <a:p>
            <a:pPr marL="0" indent="0" algn="l">
              <a:lnSpc>
                <a:spcPts val="3000"/>
              </a:lnSpc>
              <a:buNone/>
            </a:pPr>
            <a:r>
              <a:rPr lang="en-US" sz="1850">
                <a:solidFill>
                  <a:srgbClr val="E5E0DF"/>
                </a:solidFill>
                <a:latin typeface="Saira Medium" panose="020B0604020202020204" charset="0"/>
                <a:ea typeface="Roboto" pitchFamily="34" charset="-122"/>
                <a:cs typeface="Roboto" pitchFamily="34" charset="-120"/>
              </a:rPr>
              <a:t>70% of consumers are more likely to engage with interactive brands.</a:t>
            </a:r>
            <a:endParaRPr lang="en-US" sz="1850">
              <a:latin typeface="Saira Medium" panose="020B0604020202020204" charset="0"/>
            </a:endParaRPr>
          </a:p>
        </p:txBody>
      </p:sp>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711767" y="1847093"/>
            <a:ext cx="8835628" cy="771525"/>
          </a:xfrm>
          <a:prstGeom prst="rect">
            <a:avLst/>
          </a:prstGeom>
          <a:noFill/>
          <a:ln/>
        </p:spPr>
        <p:txBody>
          <a:bodyPr wrap="none" lIns="0" tIns="0" rIns="0" bIns="0" rtlCol="0" anchor="t"/>
          <a:lstStyle/>
          <a:p>
            <a:pPr marL="0" indent="0">
              <a:lnSpc>
                <a:spcPts val="6050"/>
              </a:lnSpc>
              <a:buNone/>
            </a:pPr>
            <a:r>
              <a:rPr lang="en-US" sz="4850">
                <a:solidFill>
                  <a:srgbClr val="FFFFFF"/>
                </a:solidFill>
                <a:latin typeface="Saira Medium" pitchFamily="34" charset="0"/>
                <a:ea typeface="Saira Medium" pitchFamily="34" charset="-122"/>
                <a:cs typeface="Saira Medium" pitchFamily="34" charset="-120"/>
              </a:rPr>
              <a:t>Emotionally-Driven Consumers</a:t>
            </a:r>
            <a:endParaRPr lang="en-US" sz="4850"/>
          </a:p>
        </p:txBody>
      </p:sp>
      <p:sp>
        <p:nvSpPr>
          <p:cNvPr id="3" name="Text 1"/>
          <p:cNvSpPr/>
          <p:nvPr/>
        </p:nvSpPr>
        <p:spPr>
          <a:xfrm>
            <a:off x="864037" y="3789164"/>
            <a:ext cx="3086100" cy="385763"/>
          </a:xfrm>
          <a:prstGeom prst="rect">
            <a:avLst/>
          </a:prstGeom>
          <a:noFill/>
          <a:ln/>
        </p:spPr>
        <p:txBody>
          <a:bodyPr wrap="none" lIns="0" tIns="0" rIns="0" bIns="0" rtlCol="0" anchor="t"/>
          <a:lstStyle/>
          <a:p>
            <a:pPr marL="0" indent="0">
              <a:lnSpc>
                <a:spcPts val="3000"/>
              </a:lnSpc>
              <a:buNone/>
            </a:pPr>
            <a:r>
              <a:rPr lang="en-US" sz="2400">
                <a:solidFill>
                  <a:srgbClr val="FFFFFF"/>
                </a:solidFill>
                <a:latin typeface="Saira Medium" pitchFamily="34" charset="0"/>
                <a:ea typeface="Saira Medium" pitchFamily="34" charset="-122"/>
                <a:cs typeface="Saira Medium" pitchFamily="34" charset="-120"/>
              </a:rPr>
              <a:t>Social Values</a:t>
            </a:r>
            <a:endParaRPr lang="en-US" sz="2400"/>
          </a:p>
        </p:txBody>
      </p:sp>
      <p:sp>
        <p:nvSpPr>
          <p:cNvPr id="4" name="Text 2"/>
          <p:cNvSpPr/>
          <p:nvPr/>
        </p:nvSpPr>
        <p:spPr>
          <a:xfrm>
            <a:off x="864037" y="4421743"/>
            <a:ext cx="3898821" cy="1185148"/>
          </a:xfrm>
          <a:prstGeom prst="rect">
            <a:avLst/>
          </a:prstGeom>
          <a:noFill/>
          <a:ln/>
        </p:spPr>
        <p:txBody>
          <a:bodyPr wrap="square" lIns="0" tIns="0" rIns="0" bIns="0" rtlCol="0" anchor="t"/>
          <a:lstStyle/>
          <a:p>
            <a:pPr marL="0" indent="0">
              <a:lnSpc>
                <a:spcPts val="3100"/>
              </a:lnSpc>
              <a:buNone/>
            </a:pPr>
            <a:r>
              <a:rPr lang="en-US" sz="1900">
                <a:solidFill>
                  <a:srgbClr val="E5E0DF"/>
                </a:solidFill>
                <a:latin typeface="Saira Medium" panose="020B0604020202020204" charset="0"/>
                <a:ea typeface="Roboto" pitchFamily="34" charset="-122"/>
                <a:cs typeface="Roboto" pitchFamily="34" charset="-120"/>
              </a:rPr>
              <a:t>Samsung's "Open Always Wins" message emphasized diversity and unity.</a:t>
            </a:r>
            <a:endParaRPr lang="en-US" sz="1900">
              <a:latin typeface="Saira Medium" panose="020B0604020202020204" charset="0"/>
            </a:endParaRPr>
          </a:p>
        </p:txBody>
      </p:sp>
      <p:sp>
        <p:nvSpPr>
          <p:cNvPr id="5" name="Text 3"/>
          <p:cNvSpPr/>
          <p:nvPr/>
        </p:nvSpPr>
        <p:spPr>
          <a:xfrm>
            <a:off x="5372695" y="3789164"/>
            <a:ext cx="3086100" cy="385763"/>
          </a:xfrm>
          <a:prstGeom prst="rect">
            <a:avLst/>
          </a:prstGeom>
          <a:noFill/>
          <a:ln/>
        </p:spPr>
        <p:txBody>
          <a:bodyPr wrap="none" lIns="0" tIns="0" rIns="0" bIns="0" rtlCol="0" anchor="t"/>
          <a:lstStyle/>
          <a:p>
            <a:pPr marL="0" indent="0">
              <a:lnSpc>
                <a:spcPts val="3000"/>
              </a:lnSpc>
              <a:buNone/>
            </a:pPr>
            <a:r>
              <a:rPr lang="en-US" sz="2400">
                <a:solidFill>
                  <a:srgbClr val="FFFFFF"/>
                </a:solidFill>
                <a:latin typeface="Saira Medium" pitchFamily="34" charset="0"/>
                <a:ea typeface="Saira Medium" pitchFamily="34" charset="-122"/>
                <a:cs typeface="Saira Medium" pitchFamily="34" charset="-120"/>
              </a:rPr>
              <a:t>Olympic Spirit</a:t>
            </a:r>
            <a:endParaRPr lang="en-US" sz="2400"/>
          </a:p>
        </p:txBody>
      </p:sp>
      <p:sp>
        <p:nvSpPr>
          <p:cNvPr id="6" name="Text 4"/>
          <p:cNvSpPr/>
          <p:nvPr/>
        </p:nvSpPr>
        <p:spPr>
          <a:xfrm>
            <a:off x="5372695" y="4421743"/>
            <a:ext cx="3898821" cy="790099"/>
          </a:xfrm>
          <a:prstGeom prst="rect">
            <a:avLst/>
          </a:prstGeom>
          <a:noFill/>
          <a:ln/>
        </p:spPr>
        <p:txBody>
          <a:bodyPr wrap="square" lIns="0" tIns="0" rIns="0" bIns="0" rtlCol="0" anchor="t"/>
          <a:lstStyle/>
          <a:p>
            <a:pPr marL="0" indent="0">
              <a:lnSpc>
                <a:spcPts val="3100"/>
              </a:lnSpc>
              <a:buNone/>
            </a:pPr>
            <a:r>
              <a:rPr lang="en-US" sz="1900">
                <a:solidFill>
                  <a:srgbClr val="E5E0DF"/>
                </a:solidFill>
                <a:latin typeface="Saira Medium" panose="020B0604020202020204" charset="0"/>
                <a:ea typeface="Roboto" pitchFamily="34" charset="-122"/>
                <a:cs typeface="Roboto" pitchFamily="34" charset="-120"/>
              </a:rPr>
              <a:t>The campaign reflected values aligned with the Olympic spirit.</a:t>
            </a:r>
            <a:endParaRPr lang="en-US" sz="1900">
              <a:latin typeface="Saira Medium" panose="020B0604020202020204" charset="0"/>
            </a:endParaRPr>
          </a:p>
        </p:txBody>
      </p:sp>
      <p:sp>
        <p:nvSpPr>
          <p:cNvPr id="7" name="Text 5"/>
          <p:cNvSpPr/>
          <p:nvPr/>
        </p:nvSpPr>
        <p:spPr>
          <a:xfrm>
            <a:off x="9881354" y="3789164"/>
            <a:ext cx="3332083" cy="385763"/>
          </a:xfrm>
          <a:prstGeom prst="rect">
            <a:avLst/>
          </a:prstGeom>
          <a:noFill/>
          <a:ln/>
        </p:spPr>
        <p:txBody>
          <a:bodyPr wrap="none" lIns="0" tIns="0" rIns="0" bIns="0" rtlCol="0" anchor="t"/>
          <a:lstStyle/>
          <a:p>
            <a:pPr marL="0" indent="0">
              <a:lnSpc>
                <a:spcPts val="3000"/>
              </a:lnSpc>
              <a:buNone/>
            </a:pPr>
            <a:r>
              <a:rPr lang="en-US" sz="2400">
                <a:solidFill>
                  <a:srgbClr val="FFFFFF"/>
                </a:solidFill>
                <a:latin typeface="Saira Medium" pitchFamily="34" charset="0"/>
                <a:ea typeface="Saira Medium" pitchFamily="34" charset="-122"/>
                <a:cs typeface="Saira Medium" pitchFamily="34" charset="-120"/>
              </a:rPr>
              <a:t>Consumer Engagement</a:t>
            </a:r>
            <a:endParaRPr lang="en-US" sz="2400"/>
          </a:p>
        </p:txBody>
      </p:sp>
      <p:sp>
        <p:nvSpPr>
          <p:cNvPr id="8" name="Text 6"/>
          <p:cNvSpPr/>
          <p:nvPr/>
        </p:nvSpPr>
        <p:spPr>
          <a:xfrm>
            <a:off x="9881354" y="4421743"/>
            <a:ext cx="3898821" cy="1185148"/>
          </a:xfrm>
          <a:prstGeom prst="rect">
            <a:avLst/>
          </a:prstGeom>
          <a:noFill/>
          <a:ln/>
        </p:spPr>
        <p:txBody>
          <a:bodyPr wrap="square" lIns="0" tIns="0" rIns="0" bIns="0" rtlCol="0" anchor="t"/>
          <a:lstStyle/>
          <a:p>
            <a:pPr marL="0" indent="0">
              <a:lnSpc>
                <a:spcPts val="3100"/>
              </a:lnSpc>
              <a:buNone/>
            </a:pPr>
            <a:r>
              <a:rPr lang="en-US" sz="1900">
                <a:solidFill>
                  <a:srgbClr val="E5E0DF"/>
                </a:solidFill>
                <a:latin typeface="Saira Medium" panose="020B0604020202020204" charset="0"/>
                <a:ea typeface="Roboto" pitchFamily="34" charset="-122"/>
                <a:cs typeface="Roboto" pitchFamily="34" charset="-120"/>
              </a:rPr>
              <a:t>64% of consumers engage more with brands supporting social causes.</a:t>
            </a:r>
            <a:endParaRPr lang="en-US" sz="1900">
              <a:latin typeface="Saira Medium" panose="020B0604020202020204" charset="0"/>
            </a:endParaRPr>
          </a:p>
        </p:txBody>
      </p:sp>
      <p:pic>
        <p:nvPicPr>
          <p:cNvPr id="9" name="Picture 8">
            <a:extLst>
              <a:ext uri="{FF2B5EF4-FFF2-40B4-BE49-F238E27FC236}">
                <a16:creationId xmlns:a16="http://schemas.microsoft.com/office/drawing/2014/main" id="{39C03F1A-6F64-5A6D-0FD3-42C1669FB04B}"/>
              </a:ext>
            </a:extLst>
          </p:cNvPr>
          <p:cNvPicPr>
            <a:picLocks noChangeAspect="1"/>
          </p:cNvPicPr>
          <p:nvPr/>
        </p:nvPicPr>
        <p:blipFill>
          <a:blip r:embed="rId3"/>
          <a:stretch>
            <a:fillRect/>
          </a:stretch>
        </p:blipFill>
        <p:spPr>
          <a:xfrm>
            <a:off x="12662705" y="7795778"/>
            <a:ext cx="1967696" cy="433822"/>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96817"/>
            <a:ext cx="14630400" cy="3332781"/>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0CCB4D-13EF-F7CD-1ECE-63C3292B72F0}"/>
              </a:ext>
            </a:extLst>
          </p:cNvPr>
          <p:cNvSpPr txBox="1"/>
          <p:nvPr/>
        </p:nvSpPr>
        <p:spPr>
          <a:xfrm>
            <a:off x="1506072" y="6786174"/>
            <a:ext cx="11618258" cy="8878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b="1">
                <a:solidFill>
                  <a:schemeClr val="accent2"/>
                </a:solidFill>
                <a:latin typeface="Saira Medium"/>
                <a:ea typeface="+mj-ea"/>
                <a:cs typeface="+mj-cs"/>
              </a:rPr>
              <a:t>“OPEN ALWAYS WINS”</a:t>
            </a:r>
          </a:p>
        </p:txBody>
      </p:sp>
      <p:pic>
        <p:nvPicPr>
          <p:cNvPr id="8" name="Picture 7" descr="A large billboard on a building&#10;&#10;Description automatically generated">
            <a:extLst>
              <a:ext uri="{FF2B5EF4-FFF2-40B4-BE49-F238E27FC236}">
                <a16:creationId xmlns:a16="http://schemas.microsoft.com/office/drawing/2014/main" id="{D5AD88B9-A605-00EA-A504-E728A801D407}"/>
              </a:ext>
            </a:extLst>
          </p:cNvPr>
          <p:cNvPicPr>
            <a:picLocks noChangeAspect="1"/>
          </p:cNvPicPr>
          <p:nvPr/>
        </p:nvPicPr>
        <p:blipFill>
          <a:blip r:embed="rId2"/>
          <a:srcRect t="14165"/>
          <a:stretch/>
        </p:blipFill>
        <p:spPr>
          <a:xfrm>
            <a:off x="20" y="10"/>
            <a:ext cx="14630378" cy="6922161"/>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2114882913"/>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59711" y="607576"/>
            <a:ext cx="7597378" cy="872609"/>
          </a:xfrm>
          <a:prstGeom prst="rect">
            <a:avLst/>
          </a:prstGeom>
          <a:noFill/>
          <a:ln/>
        </p:spPr>
        <p:txBody>
          <a:bodyPr wrap="square" lIns="0" tIns="0" rIns="0" bIns="0" rtlCol="0" anchor="t"/>
          <a:lstStyle/>
          <a:p>
            <a:pPr marL="0" indent="0">
              <a:lnSpc>
                <a:spcPts val="5400"/>
              </a:lnSpc>
              <a:buNone/>
            </a:pPr>
            <a:r>
              <a:rPr lang="en-US" sz="4300">
                <a:solidFill>
                  <a:srgbClr val="FFFFFF"/>
                </a:solidFill>
                <a:latin typeface="Saira Medium" pitchFamily="34" charset="0"/>
                <a:ea typeface="Saira Medium" pitchFamily="34" charset="-122"/>
                <a:cs typeface="Saira Medium" pitchFamily="34" charset="-120"/>
              </a:rPr>
              <a:t>Exclusive Product Enthusiasts</a:t>
            </a:r>
            <a:endParaRPr lang="en-US" sz="4300"/>
          </a:p>
        </p:txBody>
      </p:sp>
      <p:pic>
        <p:nvPicPr>
          <p:cNvPr id="4" name="Image 1" descr="preencoded.png"/>
          <p:cNvPicPr>
            <a:picLocks noChangeAspect="1"/>
          </p:cNvPicPr>
          <p:nvPr/>
        </p:nvPicPr>
        <p:blipFill>
          <a:blip r:embed="rId3"/>
          <a:stretch>
            <a:fillRect/>
          </a:stretch>
        </p:blipFill>
        <p:spPr>
          <a:xfrm>
            <a:off x="6259711" y="2320052"/>
            <a:ext cx="1104781" cy="1767721"/>
          </a:xfrm>
          <a:prstGeom prst="rect">
            <a:avLst/>
          </a:prstGeom>
        </p:spPr>
      </p:pic>
      <p:sp>
        <p:nvSpPr>
          <p:cNvPr id="5" name="Text 1"/>
          <p:cNvSpPr/>
          <p:nvPr/>
        </p:nvSpPr>
        <p:spPr>
          <a:xfrm>
            <a:off x="7695843" y="2540913"/>
            <a:ext cx="2762131" cy="345281"/>
          </a:xfrm>
          <a:prstGeom prst="rect">
            <a:avLst/>
          </a:prstGeom>
          <a:noFill/>
          <a:ln/>
        </p:spPr>
        <p:txBody>
          <a:bodyPr wrap="none" lIns="0" tIns="0" rIns="0" bIns="0" rtlCol="0" anchor="t"/>
          <a:lstStyle/>
          <a:p>
            <a:pPr marL="0" indent="0" algn="l">
              <a:lnSpc>
                <a:spcPts val="2700"/>
              </a:lnSpc>
              <a:buNone/>
            </a:pPr>
            <a:r>
              <a:rPr lang="en-US" sz="2150" b="1">
                <a:solidFill>
                  <a:srgbClr val="E5E0DF"/>
                </a:solidFill>
                <a:latin typeface="Saira Medium" panose="020B0604020202020204" charset="0"/>
                <a:ea typeface="Saira Medium" pitchFamily="34" charset="-122"/>
                <a:cs typeface="Saira Medium" pitchFamily="34" charset="-120"/>
              </a:rPr>
              <a:t>Limited Edition</a:t>
            </a:r>
            <a:endParaRPr lang="en-US" sz="2150" b="1">
              <a:latin typeface="Saira Medium" panose="020B0604020202020204" charset="0"/>
            </a:endParaRPr>
          </a:p>
        </p:txBody>
      </p:sp>
      <p:sp>
        <p:nvSpPr>
          <p:cNvPr id="6" name="Text 2"/>
          <p:cNvSpPr/>
          <p:nvPr/>
        </p:nvSpPr>
        <p:spPr>
          <a:xfrm>
            <a:off x="7695843" y="3018711"/>
            <a:ext cx="6161246" cy="706993"/>
          </a:xfrm>
          <a:prstGeom prst="rect">
            <a:avLst/>
          </a:prstGeom>
          <a:noFill/>
          <a:ln/>
        </p:spPr>
        <p:txBody>
          <a:bodyPr wrap="square" lIns="0" tIns="0" rIns="0" bIns="0" rtlCol="0" anchor="t"/>
          <a:lstStyle/>
          <a:p>
            <a:pPr marL="0" indent="0" algn="l">
              <a:lnSpc>
                <a:spcPts val="2750"/>
              </a:lnSpc>
              <a:buNone/>
            </a:pPr>
            <a:r>
              <a:rPr lang="en-US" sz="1700">
                <a:solidFill>
                  <a:srgbClr val="E5E0DF"/>
                </a:solidFill>
                <a:latin typeface="Saira Medium" panose="020B0604020202020204" charset="0"/>
                <a:ea typeface="Roboto" pitchFamily="34" charset="-122"/>
                <a:cs typeface="Roboto" pitchFamily="34" charset="-120"/>
              </a:rPr>
              <a:t>Samsung offered Olympic Edition devices, creating hype and exclusivity.</a:t>
            </a:r>
            <a:endParaRPr lang="en-US" sz="1700">
              <a:latin typeface="Saira Medium" panose="020B0604020202020204" charset="0"/>
            </a:endParaRPr>
          </a:p>
        </p:txBody>
      </p:sp>
      <p:pic>
        <p:nvPicPr>
          <p:cNvPr id="7" name="Image 2" descr="preencoded.png"/>
          <p:cNvPicPr>
            <a:picLocks noChangeAspect="1"/>
          </p:cNvPicPr>
          <p:nvPr/>
        </p:nvPicPr>
        <p:blipFill>
          <a:blip r:embed="rId4"/>
          <a:stretch>
            <a:fillRect/>
          </a:stretch>
        </p:blipFill>
        <p:spPr>
          <a:xfrm>
            <a:off x="6259711" y="4087773"/>
            <a:ext cx="1104781" cy="1767721"/>
          </a:xfrm>
          <a:prstGeom prst="rect">
            <a:avLst/>
          </a:prstGeom>
        </p:spPr>
      </p:pic>
      <p:sp>
        <p:nvSpPr>
          <p:cNvPr id="8" name="Text 3"/>
          <p:cNvSpPr/>
          <p:nvPr/>
        </p:nvSpPr>
        <p:spPr>
          <a:xfrm>
            <a:off x="7695843" y="4308634"/>
            <a:ext cx="2762131" cy="345281"/>
          </a:xfrm>
          <a:prstGeom prst="rect">
            <a:avLst/>
          </a:prstGeom>
          <a:noFill/>
          <a:ln/>
        </p:spPr>
        <p:txBody>
          <a:bodyPr wrap="none" lIns="0" tIns="0" rIns="0" bIns="0" rtlCol="0" anchor="t"/>
          <a:lstStyle/>
          <a:p>
            <a:pPr marL="0" indent="0" algn="l">
              <a:lnSpc>
                <a:spcPts val="2700"/>
              </a:lnSpc>
              <a:buNone/>
            </a:pPr>
            <a:r>
              <a:rPr lang="en-US" sz="2150" b="1">
                <a:solidFill>
                  <a:srgbClr val="E5E0DF"/>
                </a:solidFill>
                <a:latin typeface="Saira Medium" panose="020B0604020202020204" charset="0"/>
                <a:ea typeface="Saira Medium" pitchFamily="34" charset="-122"/>
                <a:cs typeface="Saira Medium" pitchFamily="34" charset="-120"/>
              </a:rPr>
              <a:t>Anticipation</a:t>
            </a:r>
            <a:endParaRPr lang="en-US" sz="2150" b="1">
              <a:latin typeface="Saira Medium" panose="020B0604020202020204" charset="0"/>
            </a:endParaRPr>
          </a:p>
        </p:txBody>
      </p:sp>
      <p:sp>
        <p:nvSpPr>
          <p:cNvPr id="9" name="Text 4"/>
          <p:cNvSpPr/>
          <p:nvPr/>
        </p:nvSpPr>
        <p:spPr>
          <a:xfrm>
            <a:off x="7695843" y="4786432"/>
            <a:ext cx="6161246" cy="706993"/>
          </a:xfrm>
          <a:prstGeom prst="rect">
            <a:avLst/>
          </a:prstGeom>
          <a:noFill/>
          <a:ln/>
        </p:spPr>
        <p:txBody>
          <a:bodyPr wrap="square" lIns="0" tIns="0" rIns="0" bIns="0" rtlCol="0" anchor="t"/>
          <a:lstStyle/>
          <a:p>
            <a:pPr marL="0" indent="0" algn="l">
              <a:lnSpc>
                <a:spcPts val="2750"/>
              </a:lnSpc>
              <a:buNone/>
            </a:pPr>
            <a:r>
              <a:rPr lang="en-US" sz="1700">
                <a:solidFill>
                  <a:srgbClr val="E5E0DF"/>
                </a:solidFill>
                <a:latin typeface="Saira Medium" panose="020B0604020202020204" charset="0"/>
                <a:ea typeface="Roboto" pitchFamily="34" charset="-122"/>
                <a:cs typeface="Roboto" pitchFamily="34" charset="-120"/>
              </a:rPr>
              <a:t>The special editions drove pre-orders and consumer excitement.</a:t>
            </a:r>
            <a:endParaRPr lang="en-US" sz="1700">
              <a:latin typeface="Saira Medium" panose="020B0604020202020204" charset="0"/>
            </a:endParaRPr>
          </a:p>
        </p:txBody>
      </p:sp>
      <p:pic>
        <p:nvPicPr>
          <p:cNvPr id="10" name="Image 3" descr="preencoded.png"/>
          <p:cNvPicPr>
            <a:picLocks noChangeAspect="1"/>
          </p:cNvPicPr>
          <p:nvPr/>
        </p:nvPicPr>
        <p:blipFill>
          <a:blip r:embed="rId5"/>
          <a:stretch>
            <a:fillRect/>
          </a:stretch>
        </p:blipFill>
        <p:spPr>
          <a:xfrm>
            <a:off x="6259711" y="5855494"/>
            <a:ext cx="1104781" cy="1767721"/>
          </a:xfrm>
          <a:prstGeom prst="rect">
            <a:avLst/>
          </a:prstGeom>
        </p:spPr>
      </p:pic>
      <p:sp>
        <p:nvSpPr>
          <p:cNvPr id="11" name="Text 5"/>
          <p:cNvSpPr/>
          <p:nvPr/>
        </p:nvSpPr>
        <p:spPr>
          <a:xfrm>
            <a:off x="7695843" y="6076355"/>
            <a:ext cx="2762131" cy="345281"/>
          </a:xfrm>
          <a:prstGeom prst="rect">
            <a:avLst/>
          </a:prstGeom>
          <a:noFill/>
          <a:ln/>
        </p:spPr>
        <p:txBody>
          <a:bodyPr wrap="none" lIns="0" tIns="0" rIns="0" bIns="0" rtlCol="0" anchor="t"/>
          <a:lstStyle/>
          <a:p>
            <a:pPr marL="0" indent="0" algn="l">
              <a:lnSpc>
                <a:spcPts val="2700"/>
              </a:lnSpc>
              <a:buNone/>
            </a:pPr>
            <a:r>
              <a:rPr lang="en-US" sz="2150" b="1">
                <a:solidFill>
                  <a:srgbClr val="E5E0DF"/>
                </a:solidFill>
                <a:latin typeface="Saira Medium" panose="020B0604020202020204" charset="0"/>
                <a:ea typeface="Saira Medium" pitchFamily="34" charset="-122"/>
                <a:cs typeface="Saira Medium" pitchFamily="34" charset="-120"/>
              </a:rPr>
              <a:t>Loyalty Boost</a:t>
            </a:r>
            <a:endParaRPr lang="en-US" sz="2150" b="1">
              <a:latin typeface="Saira Medium" panose="020B0604020202020204" charset="0"/>
            </a:endParaRPr>
          </a:p>
        </p:txBody>
      </p:sp>
      <p:sp>
        <p:nvSpPr>
          <p:cNvPr id="12" name="Text 6"/>
          <p:cNvSpPr/>
          <p:nvPr/>
        </p:nvSpPr>
        <p:spPr>
          <a:xfrm>
            <a:off x="7695843" y="6554153"/>
            <a:ext cx="6161246" cy="706993"/>
          </a:xfrm>
          <a:prstGeom prst="rect">
            <a:avLst/>
          </a:prstGeom>
          <a:noFill/>
          <a:ln/>
        </p:spPr>
        <p:txBody>
          <a:bodyPr wrap="square" lIns="0" tIns="0" rIns="0" bIns="0" rtlCol="0" anchor="t"/>
          <a:lstStyle/>
          <a:p>
            <a:pPr marL="0" indent="0" algn="l">
              <a:lnSpc>
                <a:spcPts val="2750"/>
              </a:lnSpc>
              <a:buNone/>
            </a:pPr>
            <a:r>
              <a:rPr lang="en-US" sz="1700">
                <a:solidFill>
                  <a:srgbClr val="E5E0DF"/>
                </a:solidFill>
                <a:latin typeface="Saira Medium" panose="020B0604020202020204" charset="0"/>
                <a:ea typeface="Roboto" pitchFamily="34" charset="-122"/>
                <a:cs typeface="Roboto" pitchFamily="34" charset="-120"/>
              </a:rPr>
              <a:t>Limited edition products are known to increase loyalty and engagement.</a:t>
            </a:r>
            <a:endParaRPr lang="en-US" sz="1700">
              <a:latin typeface="Saira Medium" panose="020B0604020202020204" charset="0"/>
            </a:endParaRPr>
          </a:p>
        </p:txBody>
      </p:sp>
      <p:pic>
        <p:nvPicPr>
          <p:cNvPr id="13" name="Picture 12">
            <a:extLst>
              <a:ext uri="{FF2B5EF4-FFF2-40B4-BE49-F238E27FC236}">
                <a16:creationId xmlns:a16="http://schemas.microsoft.com/office/drawing/2014/main" id="{B54007EC-0616-2DA7-D3E6-7E1CEA34603D}"/>
              </a:ext>
            </a:extLst>
          </p:cNvPr>
          <p:cNvPicPr>
            <a:picLocks noChangeAspect="1"/>
          </p:cNvPicPr>
          <p:nvPr/>
        </p:nvPicPr>
        <p:blipFill>
          <a:blip r:embed="rId6"/>
          <a:stretch>
            <a:fillRect/>
          </a:stretch>
        </p:blipFill>
        <p:spPr>
          <a:xfrm>
            <a:off x="12662705" y="7795778"/>
            <a:ext cx="1967696" cy="433822"/>
          </a:xfrm>
          <a:prstGeom prst="rect">
            <a:avLst/>
          </a:prstGeom>
        </p:spPr>
      </p:pic>
      <p:pic>
        <p:nvPicPr>
          <p:cNvPr id="2050" name="Picture 2" descr="First Look: Olympic Edition Samsung Z Flip6 for every athlete at Paris 2024  and for Podium selfies!">
            <a:extLst>
              <a:ext uri="{FF2B5EF4-FFF2-40B4-BE49-F238E27FC236}">
                <a16:creationId xmlns:a16="http://schemas.microsoft.com/office/drawing/2014/main" id="{38237819-FEC1-071F-6138-75112367CE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871" r="32058"/>
          <a:stretch/>
        </p:blipFill>
        <p:spPr bwMode="auto">
          <a:xfrm>
            <a:off x="13251" y="0"/>
            <a:ext cx="5569902"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4576" y="869752"/>
            <a:ext cx="7847648" cy="1157526"/>
          </a:xfrm>
          <a:prstGeom prst="rect">
            <a:avLst/>
          </a:prstGeom>
          <a:noFill/>
          <a:ln/>
        </p:spPr>
        <p:txBody>
          <a:bodyPr wrap="square" lIns="0" tIns="0" rIns="0" bIns="0" rtlCol="0" anchor="t"/>
          <a:lstStyle/>
          <a:p>
            <a:pPr marL="0" indent="0" algn="ctr">
              <a:lnSpc>
                <a:spcPts val="4550"/>
              </a:lnSpc>
              <a:buNone/>
            </a:pPr>
            <a:r>
              <a:rPr lang="en-US" sz="3600">
                <a:solidFill>
                  <a:srgbClr val="FFFFFF"/>
                </a:solidFill>
                <a:latin typeface="Saira Medium" pitchFamily="34" charset="0"/>
                <a:ea typeface="Saira Medium" pitchFamily="34" charset="-122"/>
                <a:cs typeface="Saira Medium" pitchFamily="34" charset="-120"/>
              </a:rPr>
              <a:t>Meeting the Demands of the Target Market</a:t>
            </a:r>
            <a:endParaRPr lang="en-US" sz="3600"/>
          </a:p>
        </p:txBody>
      </p:sp>
      <p:sp>
        <p:nvSpPr>
          <p:cNvPr id="4" name="Shape 1"/>
          <p:cNvSpPr/>
          <p:nvPr/>
        </p:nvSpPr>
        <p:spPr>
          <a:xfrm>
            <a:off x="6134576" y="2305050"/>
            <a:ext cx="7847648" cy="5054798"/>
          </a:xfrm>
          <a:prstGeom prst="roundRect">
            <a:avLst>
              <a:gd name="adj" fmla="val 3298"/>
            </a:avLst>
          </a:prstGeom>
          <a:noFill/>
          <a:ln w="7620">
            <a:solidFill>
              <a:srgbClr val="FFFFFF">
                <a:alpha val="24000"/>
              </a:srgbClr>
            </a:solidFill>
            <a:prstDash val="solid"/>
          </a:ln>
        </p:spPr>
        <p:txBody>
          <a:bodyPr/>
          <a:lstStyle/>
          <a:p>
            <a:endParaRPr lang="en-US">
              <a:latin typeface="Saira Medium" panose="020B0604020202020204" charset="0"/>
            </a:endParaRPr>
          </a:p>
        </p:txBody>
      </p:sp>
      <p:sp>
        <p:nvSpPr>
          <p:cNvPr id="5" name="Shape 2"/>
          <p:cNvSpPr/>
          <p:nvPr/>
        </p:nvSpPr>
        <p:spPr>
          <a:xfrm>
            <a:off x="6142196" y="2312670"/>
            <a:ext cx="7831574" cy="533757"/>
          </a:xfrm>
          <a:prstGeom prst="rect">
            <a:avLst/>
          </a:prstGeom>
          <a:solidFill>
            <a:srgbClr val="FFFFFF">
              <a:alpha val="4000"/>
            </a:srgbClr>
          </a:solidFill>
          <a:ln/>
        </p:spPr>
        <p:txBody>
          <a:bodyPr/>
          <a:lstStyle/>
          <a:p>
            <a:endParaRPr lang="en-US">
              <a:latin typeface="Saira Medium" panose="020B0604020202020204" charset="0"/>
            </a:endParaRPr>
          </a:p>
        </p:txBody>
      </p:sp>
      <p:sp>
        <p:nvSpPr>
          <p:cNvPr id="6" name="Text 3"/>
          <p:cNvSpPr/>
          <p:nvPr/>
        </p:nvSpPr>
        <p:spPr>
          <a:xfrm>
            <a:off x="6328291" y="2431375"/>
            <a:ext cx="2236113" cy="296347"/>
          </a:xfrm>
          <a:prstGeom prst="rect">
            <a:avLst/>
          </a:prstGeom>
          <a:noFill/>
          <a:ln/>
        </p:spPr>
        <p:txBody>
          <a:bodyPr wrap="non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Target Audience</a:t>
            </a:r>
            <a:endParaRPr lang="en-US" sz="1450">
              <a:latin typeface="Saira Medium" panose="020B0604020202020204" charset="0"/>
            </a:endParaRPr>
          </a:p>
        </p:txBody>
      </p:sp>
      <p:sp>
        <p:nvSpPr>
          <p:cNvPr id="7" name="Text 4"/>
          <p:cNvSpPr/>
          <p:nvPr/>
        </p:nvSpPr>
        <p:spPr>
          <a:xfrm>
            <a:off x="8942308" y="2431375"/>
            <a:ext cx="2232303" cy="296347"/>
          </a:xfrm>
          <a:prstGeom prst="rect">
            <a:avLst/>
          </a:prstGeom>
          <a:noFill/>
          <a:ln/>
        </p:spPr>
        <p:txBody>
          <a:bodyPr wrap="non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Needs</a:t>
            </a:r>
            <a:endParaRPr lang="en-US" sz="1450">
              <a:latin typeface="Saira Medium" panose="020B0604020202020204" charset="0"/>
            </a:endParaRPr>
          </a:p>
        </p:txBody>
      </p:sp>
      <p:sp>
        <p:nvSpPr>
          <p:cNvPr id="8" name="Text 5"/>
          <p:cNvSpPr/>
          <p:nvPr/>
        </p:nvSpPr>
        <p:spPr>
          <a:xfrm>
            <a:off x="11552515" y="2431375"/>
            <a:ext cx="2236113" cy="296347"/>
          </a:xfrm>
          <a:prstGeom prst="rect">
            <a:avLst/>
          </a:prstGeom>
          <a:noFill/>
          <a:ln/>
        </p:spPr>
        <p:txBody>
          <a:bodyPr wrap="non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Samsung's Response</a:t>
            </a:r>
            <a:endParaRPr lang="en-US" sz="1450">
              <a:latin typeface="Saira Medium" panose="020B0604020202020204" charset="0"/>
            </a:endParaRPr>
          </a:p>
        </p:txBody>
      </p:sp>
      <p:sp>
        <p:nvSpPr>
          <p:cNvPr id="9" name="Shape 6"/>
          <p:cNvSpPr/>
          <p:nvPr/>
        </p:nvSpPr>
        <p:spPr>
          <a:xfrm>
            <a:off x="6142196" y="2846427"/>
            <a:ext cx="7831574" cy="830104"/>
          </a:xfrm>
          <a:prstGeom prst="rect">
            <a:avLst/>
          </a:prstGeom>
          <a:solidFill>
            <a:srgbClr val="000000">
              <a:alpha val="4000"/>
            </a:srgbClr>
          </a:solidFill>
          <a:ln/>
        </p:spPr>
        <p:txBody>
          <a:bodyPr/>
          <a:lstStyle/>
          <a:p>
            <a:endParaRPr lang="en-US">
              <a:latin typeface="Saira Medium" panose="020B0604020202020204" charset="0"/>
            </a:endParaRPr>
          </a:p>
        </p:txBody>
      </p:sp>
      <p:sp>
        <p:nvSpPr>
          <p:cNvPr id="10" name="Text 7"/>
          <p:cNvSpPr/>
          <p:nvPr/>
        </p:nvSpPr>
        <p:spPr>
          <a:xfrm>
            <a:off x="6328291" y="2965133"/>
            <a:ext cx="2236113" cy="296347"/>
          </a:xfrm>
          <a:prstGeom prst="rect">
            <a:avLst/>
          </a:prstGeom>
          <a:noFill/>
          <a:ln/>
        </p:spPr>
        <p:txBody>
          <a:bodyPr wrap="non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Tech-Savvy Millennials</a:t>
            </a:r>
            <a:endParaRPr lang="en-US" sz="1450">
              <a:latin typeface="Saira Medium" panose="020B0604020202020204" charset="0"/>
            </a:endParaRPr>
          </a:p>
        </p:txBody>
      </p:sp>
      <p:sp>
        <p:nvSpPr>
          <p:cNvPr id="11" name="Text 8"/>
          <p:cNvSpPr/>
          <p:nvPr/>
        </p:nvSpPr>
        <p:spPr>
          <a:xfrm>
            <a:off x="8942308" y="2965133"/>
            <a:ext cx="2232303" cy="592693"/>
          </a:xfrm>
          <a:prstGeom prst="rect">
            <a:avLst/>
          </a:prstGeom>
          <a:noFill/>
          <a:ln/>
        </p:spPr>
        <p:txBody>
          <a:bodyPr wrap="squar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Innovative, immersive experiences</a:t>
            </a:r>
            <a:endParaRPr lang="en-US" sz="1450">
              <a:latin typeface="Saira Medium" panose="020B0604020202020204" charset="0"/>
            </a:endParaRPr>
          </a:p>
        </p:txBody>
      </p:sp>
      <p:sp>
        <p:nvSpPr>
          <p:cNvPr id="12" name="Text 9"/>
          <p:cNvSpPr/>
          <p:nvPr/>
        </p:nvSpPr>
        <p:spPr>
          <a:xfrm>
            <a:off x="11552515" y="2965133"/>
            <a:ext cx="2236113" cy="592693"/>
          </a:xfrm>
          <a:prstGeom prst="rect">
            <a:avLst/>
          </a:prstGeom>
          <a:noFill/>
          <a:ln/>
        </p:spPr>
        <p:txBody>
          <a:bodyPr wrap="squar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Incorporating VR, AR, and interactive digital content</a:t>
            </a:r>
            <a:endParaRPr lang="en-US" sz="1450">
              <a:latin typeface="Saira Medium" panose="020B0604020202020204" charset="0"/>
            </a:endParaRPr>
          </a:p>
        </p:txBody>
      </p:sp>
      <p:sp>
        <p:nvSpPr>
          <p:cNvPr id="13" name="Shape 10"/>
          <p:cNvSpPr/>
          <p:nvPr/>
        </p:nvSpPr>
        <p:spPr>
          <a:xfrm>
            <a:off x="6142196" y="3676531"/>
            <a:ext cx="7831574" cy="1422797"/>
          </a:xfrm>
          <a:prstGeom prst="rect">
            <a:avLst/>
          </a:prstGeom>
          <a:solidFill>
            <a:srgbClr val="FFFFFF">
              <a:alpha val="4000"/>
            </a:srgbClr>
          </a:solidFill>
          <a:ln/>
        </p:spPr>
        <p:txBody>
          <a:bodyPr/>
          <a:lstStyle/>
          <a:p>
            <a:endParaRPr lang="en-US">
              <a:latin typeface="Saira Medium" panose="020B0604020202020204" charset="0"/>
            </a:endParaRPr>
          </a:p>
        </p:txBody>
      </p:sp>
      <p:sp>
        <p:nvSpPr>
          <p:cNvPr id="14" name="Text 11"/>
          <p:cNvSpPr/>
          <p:nvPr/>
        </p:nvSpPr>
        <p:spPr>
          <a:xfrm>
            <a:off x="6328291" y="3795236"/>
            <a:ext cx="2236113" cy="592693"/>
          </a:xfrm>
          <a:prstGeom prst="rect">
            <a:avLst/>
          </a:prstGeom>
          <a:noFill/>
          <a:ln/>
        </p:spPr>
        <p:txBody>
          <a:bodyPr wrap="squar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Family-Oriented Consumers</a:t>
            </a:r>
            <a:endParaRPr lang="en-US" sz="1450">
              <a:latin typeface="Saira Medium" panose="020B0604020202020204" charset="0"/>
            </a:endParaRPr>
          </a:p>
        </p:txBody>
      </p:sp>
      <p:sp>
        <p:nvSpPr>
          <p:cNvPr id="15" name="Text 12"/>
          <p:cNvSpPr/>
          <p:nvPr/>
        </p:nvSpPr>
        <p:spPr>
          <a:xfrm>
            <a:off x="8942308" y="3795236"/>
            <a:ext cx="2232303" cy="592693"/>
          </a:xfrm>
          <a:prstGeom prst="rect">
            <a:avLst/>
          </a:prstGeom>
          <a:noFill/>
          <a:ln/>
        </p:spPr>
        <p:txBody>
          <a:bodyPr wrap="squar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Heartwarming, inclusive narratives</a:t>
            </a:r>
            <a:endParaRPr lang="en-US" sz="1450">
              <a:latin typeface="Saira Medium" panose="020B0604020202020204" charset="0"/>
            </a:endParaRPr>
          </a:p>
        </p:txBody>
      </p:sp>
      <p:sp>
        <p:nvSpPr>
          <p:cNvPr id="16" name="Text 13"/>
          <p:cNvSpPr/>
          <p:nvPr/>
        </p:nvSpPr>
        <p:spPr>
          <a:xfrm>
            <a:off x="11552515" y="3795236"/>
            <a:ext cx="2236113" cy="1185386"/>
          </a:xfrm>
          <a:prstGeom prst="rect">
            <a:avLst/>
          </a:prstGeom>
          <a:noFill/>
          <a:ln/>
        </p:spPr>
        <p:txBody>
          <a:bodyPr wrap="squar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Featuring stories that resonate with families and multi-generational households</a:t>
            </a:r>
            <a:endParaRPr lang="en-US" sz="1450">
              <a:latin typeface="Saira Medium" panose="020B0604020202020204" charset="0"/>
            </a:endParaRPr>
          </a:p>
        </p:txBody>
      </p:sp>
      <p:sp>
        <p:nvSpPr>
          <p:cNvPr id="17" name="Shape 14"/>
          <p:cNvSpPr/>
          <p:nvPr/>
        </p:nvSpPr>
        <p:spPr>
          <a:xfrm>
            <a:off x="6142196" y="5099328"/>
            <a:ext cx="7831574" cy="1126450"/>
          </a:xfrm>
          <a:prstGeom prst="rect">
            <a:avLst/>
          </a:prstGeom>
          <a:solidFill>
            <a:srgbClr val="000000">
              <a:alpha val="4000"/>
            </a:srgbClr>
          </a:solidFill>
          <a:ln/>
        </p:spPr>
        <p:txBody>
          <a:bodyPr/>
          <a:lstStyle/>
          <a:p>
            <a:endParaRPr lang="en-US">
              <a:latin typeface="Saira Medium" panose="020B0604020202020204" charset="0"/>
            </a:endParaRPr>
          </a:p>
        </p:txBody>
      </p:sp>
      <p:sp>
        <p:nvSpPr>
          <p:cNvPr id="18" name="Text 15"/>
          <p:cNvSpPr/>
          <p:nvPr/>
        </p:nvSpPr>
        <p:spPr>
          <a:xfrm>
            <a:off x="6328291" y="5218033"/>
            <a:ext cx="2236113" cy="296347"/>
          </a:xfrm>
          <a:prstGeom prst="rect">
            <a:avLst/>
          </a:prstGeom>
          <a:noFill/>
          <a:ln/>
        </p:spPr>
        <p:txBody>
          <a:bodyPr wrap="non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Sports Enthusiasts</a:t>
            </a:r>
            <a:endParaRPr lang="en-US" sz="1450">
              <a:latin typeface="Saira Medium" panose="020B0604020202020204" charset="0"/>
            </a:endParaRPr>
          </a:p>
        </p:txBody>
      </p:sp>
      <p:sp>
        <p:nvSpPr>
          <p:cNvPr id="19" name="Text 16"/>
          <p:cNvSpPr/>
          <p:nvPr/>
        </p:nvSpPr>
        <p:spPr>
          <a:xfrm>
            <a:off x="8942308" y="5218033"/>
            <a:ext cx="2232303" cy="889040"/>
          </a:xfrm>
          <a:prstGeom prst="rect">
            <a:avLst/>
          </a:prstGeom>
          <a:noFill/>
          <a:ln/>
        </p:spPr>
        <p:txBody>
          <a:bodyPr wrap="squar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Authentic, compelling connections to the Olympic brand</a:t>
            </a:r>
            <a:endParaRPr lang="en-US" sz="1450">
              <a:latin typeface="Saira Medium" panose="020B0604020202020204" charset="0"/>
            </a:endParaRPr>
          </a:p>
        </p:txBody>
      </p:sp>
      <p:sp>
        <p:nvSpPr>
          <p:cNvPr id="20" name="Text 17"/>
          <p:cNvSpPr/>
          <p:nvPr/>
        </p:nvSpPr>
        <p:spPr>
          <a:xfrm>
            <a:off x="11552515" y="5218033"/>
            <a:ext cx="2236113" cy="889040"/>
          </a:xfrm>
          <a:prstGeom prst="rect">
            <a:avLst/>
          </a:prstGeom>
          <a:noFill/>
          <a:ln/>
        </p:spPr>
        <p:txBody>
          <a:bodyPr wrap="squar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Aligning campaigns with Olympic values and fan passions</a:t>
            </a:r>
            <a:endParaRPr lang="en-US" sz="1450">
              <a:latin typeface="Saira Medium" panose="020B0604020202020204" charset="0"/>
            </a:endParaRPr>
          </a:p>
        </p:txBody>
      </p:sp>
      <p:sp>
        <p:nvSpPr>
          <p:cNvPr id="21" name="Shape 18"/>
          <p:cNvSpPr/>
          <p:nvPr/>
        </p:nvSpPr>
        <p:spPr>
          <a:xfrm>
            <a:off x="6142196" y="6225778"/>
            <a:ext cx="7831574" cy="1126450"/>
          </a:xfrm>
          <a:prstGeom prst="rect">
            <a:avLst/>
          </a:prstGeom>
          <a:solidFill>
            <a:srgbClr val="FFFFFF">
              <a:alpha val="4000"/>
            </a:srgbClr>
          </a:solidFill>
          <a:ln/>
        </p:spPr>
        <p:txBody>
          <a:bodyPr/>
          <a:lstStyle/>
          <a:p>
            <a:endParaRPr lang="en-US">
              <a:latin typeface="Saira Medium" panose="020B0604020202020204" charset="0"/>
            </a:endParaRPr>
          </a:p>
        </p:txBody>
      </p:sp>
      <p:sp>
        <p:nvSpPr>
          <p:cNvPr id="22" name="Text 19"/>
          <p:cNvSpPr/>
          <p:nvPr/>
        </p:nvSpPr>
        <p:spPr>
          <a:xfrm>
            <a:off x="6328291" y="6344483"/>
            <a:ext cx="2236113" cy="296347"/>
          </a:xfrm>
          <a:prstGeom prst="rect">
            <a:avLst/>
          </a:prstGeom>
          <a:noFill/>
          <a:ln/>
        </p:spPr>
        <p:txBody>
          <a:bodyPr wrap="non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Global Audiences</a:t>
            </a:r>
            <a:endParaRPr lang="en-US" sz="1450">
              <a:latin typeface="Saira Medium" panose="020B0604020202020204" charset="0"/>
            </a:endParaRPr>
          </a:p>
        </p:txBody>
      </p:sp>
      <p:sp>
        <p:nvSpPr>
          <p:cNvPr id="23" name="Text 20"/>
          <p:cNvSpPr/>
          <p:nvPr/>
        </p:nvSpPr>
        <p:spPr>
          <a:xfrm>
            <a:off x="8942308" y="6344483"/>
            <a:ext cx="2232303" cy="592693"/>
          </a:xfrm>
          <a:prstGeom prst="rect">
            <a:avLst/>
          </a:prstGeom>
          <a:noFill/>
          <a:ln/>
        </p:spPr>
        <p:txBody>
          <a:bodyPr wrap="squar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Culturally-relevant, accessible content</a:t>
            </a:r>
            <a:endParaRPr lang="en-US" sz="1450">
              <a:latin typeface="Saira Medium" panose="020B0604020202020204" charset="0"/>
            </a:endParaRPr>
          </a:p>
        </p:txBody>
      </p:sp>
      <p:sp>
        <p:nvSpPr>
          <p:cNvPr id="24" name="Text 21"/>
          <p:cNvSpPr/>
          <p:nvPr/>
        </p:nvSpPr>
        <p:spPr>
          <a:xfrm>
            <a:off x="11552515" y="6344483"/>
            <a:ext cx="2236113" cy="889040"/>
          </a:xfrm>
          <a:prstGeom prst="rect">
            <a:avLst/>
          </a:prstGeom>
          <a:noFill/>
          <a:ln/>
        </p:spPr>
        <p:txBody>
          <a:bodyPr wrap="square" lIns="0" tIns="0" rIns="0" bIns="0" rtlCol="0" anchor="t"/>
          <a:lstStyle/>
          <a:p>
            <a:pPr marL="0" indent="0">
              <a:lnSpc>
                <a:spcPts val="2300"/>
              </a:lnSpc>
              <a:buNone/>
            </a:pPr>
            <a:r>
              <a:rPr lang="en-US" sz="1450">
                <a:solidFill>
                  <a:srgbClr val="E5E0DF"/>
                </a:solidFill>
                <a:latin typeface="Saira Medium" panose="020B0604020202020204" charset="0"/>
                <a:ea typeface="Roboto" pitchFamily="34" charset="-122"/>
                <a:cs typeface="Roboto" pitchFamily="34" charset="-120"/>
              </a:rPr>
              <a:t>Tailoring campaigns to diverse international markets and preferences</a:t>
            </a:r>
            <a:endParaRPr lang="en-US" sz="1450">
              <a:latin typeface="Saira Medium" panose="020B0604020202020204" charset="0"/>
            </a:endParaRPr>
          </a:p>
        </p:txBody>
      </p:sp>
      <p:pic>
        <p:nvPicPr>
          <p:cNvPr id="25" name="Picture 24">
            <a:extLst>
              <a:ext uri="{FF2B5EF4-FFF2-40B4-BE49-F238E27FC236}">
                <a16:creationId xmlns:a16="http://schemas.microsoft.com/office/drawing/2014/main" id="{8F2B6A8D-8259-1D06-2A57-3D2ACDF1FCB1}"/>
              </a:ext>
            </a:extLst>
          </p:cNvPr>
          <p:cNvPicPr>
            <a:picLocks noChangeAspect="1"/>
          </p:cNvPicPr>
          <p:nvPr/>
        </p:nvPicPr>
        <p:blipFill>
          <a:blip r:embed="rId4"/>
          <a:stretch>
            <a:fillRect/>
          </a:stretch>
        </p:blipFill>
        <p:spPr>
          <a:xfrm>
            <a:off x="12662705" y="7795778"/>
            <a:ext cx="1967696" cy="433822"/>
          </a:xfrm>
          <a:prstGeom prst="rect">
            <a:avLst/>
          </a:prstGeom>
        </p:spPr>
      </p:pic>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1005841" y="1970102"/>
            <a:ext cx="5273040" cy="1588127"/>
          </a:xfrm>
          <a:prstGeom prst="rect">
            <a:avLst/>
          </a:prstGeom>
        </p:spPr>
        <p:txBody>
          <a:bodyPr vert="horz" lIns="91440" tIns="45720" rIns="91440" bIns="45720" rtlCol="0" anchor="t">
            <a:normAutofit/>
          </a:bodyPr>
          <a:lstStyle/>
          <a:p>
            <a:pPr marL="0" indent="0" algn="ctr">
              <a:lnSpc>
                <a:spcPct val="90000"/>
              </a:lnSpc>
              <a:spcBef>
                <a:spcPct val="0"/>
              </a:spcBef>
              <a:spcAft>
                <a:spcPts val="600"/>
              </a:spcAft>
            </a:pPr>
            <a:r>
              <a:rPr lang="en-US" sz="3400">
                <a:solidFill>
                  <a:schemeClr val="bg1"/>
                </a:solidFill>
                <a:latin typeface="Saira Medium" panose="020B0604020202020204" charset="0"/>
                <a:ea typeface="+mj-ea"/>
                <a:cs typeface="+mj-cs"/>
              </a:rPr>
              <a:t>Communication Strategy &amp; Underlying Persuasive Process</a:t>
            </a:r>
            <a:endParaRPr lang="en-US">
              <a:ea typeface="+mj-ea"/>
              <a:cs typeface="+mj-cs"/>
            </a:endParaRPr>
          </a:p>
        </p:txBody>
      </p:sp>
      <p:sp>
        <p:nvSpPr>
          <p:cNvPr id="4" name="Text 1"/>
          <p:cNvSpPr/>
          <p:nvPr/>
        </p:nvSpPr>
        <p:spPr>
          <a:xfrm>
            <a:off x="1005841" y="3775680"/>
            <a:ext cx="5273040" cy="2945160"/>
          </a:xfrm>
          <a:prstGeom prst="rect">
            <a:avLst/>
          </a:prstGeom>
        </p:spPr>
        <p:txBody>
          <a:bodyPr vert="horz" lIns="91440" tIns="45720" rIns="91440" bIns="45720" rtlCol="0" anchor="t">
            <a:normAutofit/>
          </a:bodyPr>
          <a:lstStyle/>
          <a:p>
            <a:pPr marL="0" algn="just">
              <a:lnSpc>
                <a:spcPct val="90000"/>
              </a:lnSpc>
              <a:spcAft>
                <a:spcPts val="600"/>
              </a:spcAft>
            </a:pPr>
            <a:r>
              <a:rPr lang="en-US" sz="2400">
                <a:solidFill>
                  <a:schemeClr val="bg1">
                    <a:alpha val="80000"/>
                  </a:schemeClr>
                </a:solidFill>
                <a:latin typeface="Saira Medium" panose="020B0604020202020204" charset="0"/>
              </a:rPr>
              <a:t>In a nutshell, Samsung's 2024 Olympics campaign leverages emotional appeal, celebrity endorsements, and technological innovation. The strategy aims to associate the brand with athletic excellence and global unity.</a:t>
            </a:r>
            <a:endParaRPr lang="en-US" sz="1400">
              <a:solidFill>
                <a:schemeClr val="bg1">
                  <a:alpha val="80000"/>
                </a:schemeClr>
              </a:solidFill>
              <a:latin typeface="Saira Medium" panose="020B0604020202020204" charset="0"/>
              <a:cs typeface="Calibri" panose="020F0502020204030204"/>
            </a:endParaRPr>
          </a:p>
        </p:txBody>
      </p:sp>
      <p:pic>
        <p:nvPicPr>
          <p:cNvPr id="5" name="Picture 4" descr="A cell phone with a screen&#10;&#10;Description automatically generated">
            <a:extLst>
              <a:ext uri="{FF2B5EF4-FFF2-40B4-BE49-F238E27FC236}">
                <a16:creationId xmlns:a16="http://schemas.microsoft.com/office/drawing/2014/main" id="{2FA23A35-2A13-F018-BE71-1FFDDF0B36D0}"/>
              </a:ext>
            </a:extLst>
          </p:cNvPr>
          <p:cNvPicPr>
            <a:picLocks noChangeAspect="1"/>
          </p:cNvPicPr>
          <p:nvPr/>
        </p:nvPicPr>
        <p:blipFill>
          <a:blip r:embed="rId3"/>
          <a:srcRect l="19144" r="28036"/>
          <a:stretch/>
        </p:blipFill>
        <p:spPr>
          <a:xfrm>
            <a:off x="6902631" y="10"/>
            <a:ext cx="7727769" cy="8229588"/>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6" name="Group 15">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58827" y="0"/>
            <a:ext cx="1049661" cy="8228946"/>
            <a:chOff x="5632356" y="0"/>
            <a:chExt cx="874718" cy="6857455"/>
          </a:xfrm>
        </p:grpSpPr>
        <p:sp>
          <p:nvSpPr>
            <p:cNvPr id="13" name="Freeform: Shape 12">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034540" y="2136133"/>
            <a:ext cx="10561320" cy="771525"/>
          </a:xfrm>
          <a:prstGeom prst="rect">
            <a:avLst/>
          </a:prstGeom>
          <a:noFill/>
          <a:ln/>
        </p:spPr>
        <p:txBody>
          <a:bodyPr wrap="none" lIns="0" tIns="0" rIns="0" bIns="0" rtlCol="0" anchor="t"/>
          <a:lstStyle/>
          <a:p>
            <a:pPr marL="0" indent="0">
              <a:lnSpc>
                <a:spcPts val="6050"/>
              </a:lnSpc>
              <a:buNone/>
            </a:pPr>
            <a:r>
              <a:rPr lang="en-US" sz="4850">
                <a:solidFill>
                  <a:srgbClr val="FFFFFF"/>
                </a:solidFill>
                <a:latin typeface="Saira Medium" pitchFamily="34" charset="0"/>
                <a:ea typeface="Saira Medium" pitchFamily="34" charset="-122"/>
                <a:cs typeface="Saira Medium" pitchFamily="34" charset="-120"/>
              </a:rPr>
              <a:t>Emotional Appeal and Endorsements</a:t>
            </a:r>
            <a:endParaRPr lang="en-US" sz="4850"/>
          </a:p>
        </p:txBody>
      </p:sp>
      <p:sp>
        <p:nvSpPr>
          <p:cNvPr id="3" name="Text 1"/>
          <p:cNvSpPr/>
          <p:nvPr/>
        </p:nvSpPr>
        <p:spPr>
          <a:xfrm>
            <a:off x="2150576" y="3729037"/>
            <a:ext cx="3338632" cy="385763"/>
          </a:xfrm>
          <a:prstGeom prst="rect">
            <a:avLst/>
          </a:prstGeom>
          <a:noFill/>
          <a:ln/>
        </p:spPr>
        <p:txBody>
          <a:bodyPr wrap="none" lIns="0" tIns="0" rIns="0" bIns="0" rtlCol="0" anchor="t"/>
          <a:lstStyle/>
          <a:p>
            <a:pPr marL="0" indent="0">
              <a:lnSpc>
                <a:spcPts val="3000"/>
              </a:lnSpc>
              <a:buNone/>
            </a:pPr>
            <a:r>
              <a:rPr lang="en-US" sz="2400" b="1">
                <a:solidFill>
                  <a:srgbClr val="FFFFFF"/>
                </a:solidFill>
                <a:latin typeface="Saira Medium" pitchFamily="34" charset="0"/>
                <a:ea typeface="Saira Medium" pitchFamily="34" charset="-122"/>
                <a:cs typeface="Saira Medium" pitchFamily="34" charset="-120"/>
              </a:rPr>
              <a:t>Associative Advertising</a:t>
            </a:r>
            <a:endParaRPr lang="en-US" sz="2400" b="1"/>
          </a:p>
        </p:txBody>
      </p:sp>
      <p:sp>
        <p:nvSpPr>
          <p:cNvPr id="4" name="Text 2"/>
          <p:cNvSpPr/>
          <p:nvPr/>
        </p:nvSpPr>
        <p:spPr>
          <a:xfrm>
            <a:off x="864037" y="4421743"/>
            <a:ext cx="6150054" cy="1185148"/>
          </a:xfrm>
          <a:prstGeom prst="rect">
            <a:avLst/>
          </a:prstGeom>
          <a:noFill/>
          <a:ln/>
        </p:spPr>
        <p:txBody>
          <a:bodyPr wrap="square" lIns="0" tIns="0" rIns="0" bIns="0" rtlCol="0" anchor="t"/>
          <a:lstStyle/>
          <a:p>
            <a:pPr marL="0" indent="0" algn="just">
              <a:lnSpc>
                <a:spcPts val="3100"/>
              </a:lnSpc>
              <a:buNone/>
            </a:pPr>
            <a:r>
              <a:rPr lang="en-US" sz="1900">
                <a:solidFill>
                  <a:srgbClr val="E5E0DF"/>
                </a:solidFill>
                <a:latin typeface="Saira Medium" panose="020B0604020202020204" charset="0"/>
                <a:ea typeface="Roboto" pitchFamily="34" charset="-122"/>
                <a:cs typeface="Roboto" pitchFamily="34" charset="-120"/>
              </a:rPr>
              <a:t>Samsung aligns with Olympic values of excellence and achievement. This creates an emotional connection with viewers.</a:t>
            </a:r>
            <a:endParaRPr lang="en-US" sz="1900">
              <a:latin typeface="Saira Medium" panose="020B0604020202020204" charset="0"/>
            </a:endParaRPr>
          </a:p>
        </p:txBody>
      </p:sp>
      <p:sp>
        <p:nvSpPr>
          <p:cNvPr id="5" name="Text 3"/>
          <p:cNvSpPr/>
          <p:nvPr/>
        </p:nvSpPr>
        <p:spPr>
          <a:xfrm>
            <a:off x="8623389" y="3729036"/>
            <a:ext cx="3424714" cy="385763"/>
          </a:xfrm>
          <a:prstGeom prst="rect">
            <a:avLst/>
          </a:prstGeom>
          <a:noFill/>
          <a:ln/>
        </p:spPr>
        <p:txBody>
          <a:bodyPr wrap="none" lIns="0" tIns="0" rIns="0" bIns="0" rtlCol="0" anchor="t"/>
          <a:lstStyle/>
          <a:p>
            <a:pPr marL="0" indent="0">
              <a:lnSpc>
                <a:spcPts val="3000"/>
              </a:lnSpc>
              <a:buNone/>
            </a:pPr>
            <a:r>
              <a:rPr lang="en-US" sz="2400" b="1">
                <a:solidFill>
                  <a:srgbClr val="FFFFFF"/>
                </a:solidFill>
                <a:latin typeface="Saira Medium" pitchFamily="34" charset="0"/>
                <a:ea typeface="Saira Medium" pitchFamily="34" charset="-122"/>
                <a:cs typeface="Saira Medium" pitchFamily="34" charset="-120"/>
              </a:rPr>
              <a:t>Celebrity Endorsements</a:t>
            </a:r>
            <a:endParaRPr lang="en-US" sz="2400" b="1"/>
          </a:p>
        </p:txBody>
      </p:sp>
      <p:sp>
        <p:nvSpPr>
          <p:cNvPr id="6" name="Text 4"/>
          <p:cNvSpPr/>
          <p:nvPr/>
        </p:nvSpPr>
        <p:spPr>
          <a:xfrm>
            <a:off x="7623929" y="4421743"/>
            <a:ext cx="6150054" cy="1185148"/>
          </a:xfrm>
          <a:prstGeom prst="rect">
            <a:avLst/>
          </a:prstGeom>
          <a:noFill/>
          <a:ln/>
        </p:spPr>
        <p:txBody>
          <a:bodyPr wrap="square" lIns="0" tIns="0" rIns="0" bIns="0" rtlCol="0" anchor="t"/>
          <a:lstStyle/>
          <a:p>
            <a:pPr marL="0" indent="0" algn="just">
              <a:lnSpc>
                <a:spcPts val="3100"/>
              </a:lnSpc>
              <a:buNone/>
            </a:pPr>
            <a:r>
              <a:rPr lang="en-US" sz="1900">
                <a:solidFill>
                  <a:srgbClr val="E5E0DF"/>
                </a:solidFill>
                <a:latin typeface="Saira Medium" panose="020B0604020202020204" charset="0"/>
                <a:ea typeface="Roboto" pitchFamily="34" charset="-122"/>
                <a:cs typeface="Roboto" pitchFamily="34" charset="-120"/>
              </a:rPr>
              <a:t>Olympic athletes in ads provide credibility and social proof. This enhances persuasion through the endorsement effect.</a:t>
            </a:r>
            <a:endParaRPr lang="en-US" sz="1900">
              <a:latin typeface="Saira Medium" panose="020B0604020202020204" charset="0"/>
            </a:endParaRPr>
          </a:p>
        </p:txBody>
      </p:sp>
      <p:pic>
        <p:nvPicPr>
          <p:cNvPr id="7" name="Picture 6">
            <a:extLst>
              <a:ext uri="{FF2B5EF4-FFF2-40B4-BE49-F238E27FC236}">
                <a16:creationId xmlns:a16="http://schemas.microsoft.com/office/drawing/2014/main" id="{BC8A0D25-FE03-62BF-94EE-F8610DC33B17}"/>
              </a:ext>
            </a:extLst>
          </p:cNvPr>
          <p:cNvPicPr>
            <a:picLocks noChangeAspect="1"/>
          </p:cNvPicPr>
          <p:nvPr/>
        </p:nvPicPr>
        <p:blipFill>
          <a:blip r:embed="rId3"/>
          <a:stretch>
            <a:fillRect/>
          </a:stretch>
        </p:blipFill>
        <p:spPr>
          <a:xfrm>
            <a:off x="12662705" y="7795778"/>
            <a:ext cx="1967696" cy="433822"/>
          </a:xfrm>
          <a:prstGeom prst="rect">
            <a:avLst/>
          </a:prstGeom>
        </p:spPr>
      </p:pic>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0232"/>
          </a:xfrm>
          <a:prstGeom prst="rect">
            <a:avLst/>
          </a:prstGeom>
        </p:spPr>
      </p:pic>
      <p:sp>
        <p:nvSpPr>
          <p:cNvPr id="3" name="Text 0"/>
          <p:cNvSpPr/>
          <p:nvPr/>
        </p:nvSpPr>
        <p:spPr>
          <a:xfrm>
            <a:off x="3381110" y="3334048"/>
            <a:ext cx="6437471" cy="702588"/>
          </a:xfrm>
          <a:prstGeom prst="rect">
            <a:avLst/>
          </a:prstGeom>
          <a:noFill/>
          <a:ln/>
        </p:spPr>
        <p:txBody>
          <a:bodyPr wrap="none" lIns="0" tIns="0" rIns="0" bIns="0" rtlCol="0" anchor="t"/>
          <a:lstStyle/>
          <a:p>
            <a:pPr marL="0" indent="0">
              <a:lnSpc>
                <a:spcPts val="5500"/>
              </a:lnSpc>
              <a:buNone/>
            </a:pPr>
            <a:r>
              <a:rPr lang="en-US" sz="4400">
                <a:solidFill>
                  <a:srgbClr val="FFFFFF"/>
                </a:solidFill>
                <a:latin typeface="Saira Medium" pitchFamily="34" charset="0"/>
                <a:ea typeface="Saira Medium" pitchFamily="34" charset="-122"/>
                <a:cs typeface="Saira Medium" pitchFamily="34" charset="-120"/>
              </a:rPr>
              <a:t>Technological Innovation</a:t>
            </a:r>
            <a:endParaRPr lang="en-US" sz="4400"/>
          </a:p>
        </p:txBody>
      </p:sp>
      <p:sp>
        <p:nvSpPr>
          <p:cNvPr id="4" name="Shape 1"/>
          <p:cNvSpPr/>
          <p:nvPr/>
        </p:nvSpPr>
        <p:spPr>
          <a:xfrm>
            <a:off x="786765" y="4722257"/>
            <a:ext cx="505778" cy="505778"/>
          </a:xfrm>
          <a:prstGeom prst="roundRect">
            <a:avLst>
              <a:gd name="adj" fmla="val 40006"/>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5" name="Text 2"/>
          <p:cNvSpPr/>
          <p:nvPr/>
        </p:nvSpPr>
        <p:spPr>
          <a:xfrm>
            <a:off x="975003" y="4806553"/>
            <a:ext cx="129183" cy="337185"/>
          </a:xfrm>
          <a:prstGeom prst="rect">
            <a:avLst/>
          </a:prstGeom>
          <a:noFill/>
          <a:ln/>
        </p:spPr>
        <p:txBody>
          <a:bodyPr wrap="none" lIns="0" tIns="0" rIns="0" bIns="0" rtlCol="0" anchor="t"/>
          <a:lstStyle/>
          <a:p>
            <a:pPr marL="0" indent="0" algn="ctr">
              <a:lnSpc>
                <a:spcPts val="2650"/>
              </a:lnSpc>
              <a:buNone/>
            </a:pPr>
            <a:r>
              <a:rPr lang="en-US" sz="2650">
                <a:solidFill>
                  <a:srgbClr val="E5E0DF"/>
                </a:solidFill>
                <a:latin typeface="Saira Medium" panose="020B0604020202020204" charset="0"/>
                <a:ea typeface="Saira Medium" pitchFamily="34" charset="-122"/>
                <a:cs typeface="Saira Medium" pitchFamily="34" charset="-120"/>
              </a:rPr>
              <a:t>1</a:t>
            </a:r>
            <a:endParaRPr lang="en-US" sz="2650">
              <a:latin typeface="Saira Medium" panose="020B0604020202020204" charset="0"/>
            </a:endParaRPr>
          </a:p>
        </p:txBody>
      </p:sp>
      <p:sp>
        <p:nvSpPr>
          <p:cNvPr id="6" name="Text 3"/>
          <p:cNvSpPr/>
          <p:nvPr/>
        </p:nvSpPr>
        <p:spPr>
          <a:xfrm>
            <a:off x="1517333" y="4722257"/>
            <a:ext cx="2810232" cy="351234"/>
          </a:xfrm>
          <a:prstGeom prst="rect">
            <a:avLst/>
          </a:prstGeom>
          <a:noFill/>
          <a:ln/>
        </p:spPr>
        <p:txBody>
          <a:bodyPr wrap="none" lIns="0" tIns="0" rIns="0" bIns="0" rtlCol="0" anchor="t"/>
          <a:lstStyle/>
          <a:p>
            <a:pPr marL="0" indent="0">
              <a:lnSpc>
                <a:spcPts val="2750"/>
              </a:lnSpc>
              <a:buNone/>
            </a:pPr>
            <a:r>
              <a:rPr lang="en-US" sz="2200" b="1">
                <a:solidFill>
                  <a:srgbClr val="E5E0DF"/>
                </a:solidFill>
                <a:latin typeface="Saira Medium" panose="020B0604020202020204" charset="0"/>
                <a:ea typeface="Saira Medium" pitchFamily="34" charset="-122"/>
                <a:cs typeface="Saira Medium" pitchFamily="34" charset="-120"/>
              </a:rPr>
              <a:t>Product Performance</a:t>
            </a:r>
            <a:endParaRPr lang="en-US" sz="2200" b="1">
              <a:latin typeface="Saira Medium" panose="020B0604020202020204" charset="0"/>
            </a:endParaRPr>
          </a:p>
        </p:txBody>
      </p:sp>
      <p:sp>
        <p:nvSpPr>
          <p:cNvPr id="7" name="Text 4"/>
          <p:cNvSpPr/>
          <p:nvPr/>
        </p:nvSpPr>
        <p:spPr>
          <a:xfrm>
            <a:off x="1517333" y="5208270"/>
            <a:ext cx="5685473" cy="719138"/>
          </a:xfrm>
          <a:prstGeom prst="rect">
            <a:avLst/>
          </a:prstGeom>
          <a:noFill/>
          <a:ln/>
        </p:spPr>
        <p:txBody>
          <a:bodyPr wrap="square" lIns="0" tIns="0" rIns="0" bIns="0" rtlCol="0" anchor="t"/>
          <a:lstStyle/>
          <a:p>
            <a:pPr marL="0" indent="0">
              <a:lnSpc>
                <a:spcPts val="2800"/>
              </a:lnSpc>
              <a:buNone/>
            </a:pPr>
            <a:r>
              <a:rPr lang="en-US" sz="1750">
                <a:solidFill>
                  <a:srgbClr val="E5E0DF"/>
                </a:solidFill>
                <a:latin typeface="Saira Medium" panose="020B0604020202020204" charset="0"/>
                <a:ea typeface="Roboto" pitchFamily="34" charset="-122"/>
                <a:cs typeface="Roboto" pitchFamily="34" charset="-120"/>
              </a:rPr>
              <a:t>Samsung emphasizes how its tech enhances Olympic viewing experiences.</a:t>
            </a:r>
            <a:endParaRPr lang="en-US" sz="1750">
              <a:latin typeface="Saira Medium" panose="020B0604020202020204" charset="0"/>
            </a:endParaRPr>
          </a:p>
        </p:txBody>
      </p:sp>
      <p:sp>
        <p:nvSpPr>
          <p:cNvPr id="8" name="Shape 5"/>
          <p:cNvSpPr/>
          <p:nvPr/>
        </p:nvSpPr>
        <p:spPr>
          <a:xfrm>
            <a:off x="7427595" y="4722257"/>
            <a:ext cx="505778" cy="505778"/>
          </a:xfrm>
          <a:prstGeom prst="roundRect">
            <a:avLst>
              <a:gd name="adj" fmla="val 40006"/>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9" name="Text 6"/>
          <p:cNvSpPr/>
          <p:nvPr/>
        </p:nvSpPr>
        <p:spPr>
          <a:xfrm>
            <a:off x="7577376" y="4806553"/>
            <a:ext cx="206097" cy="337185"/>
          </a:xfrm>
          <a:prstGeom prst="rect">
            <a:avLst/>
          </a:prstGeom>
          <a:noFill/>
          <a:ln/>
        </p:spPr>
        <p:txBody>
          <a:bodyPr wrap="none" lIns="0" tIns="0" rIns="0" bIns="0" rtlCol="0" anchor="t"/>
          <a:lstStyle/>
          <a:p>
            <a:pPr marL="0" indent="0" algn="ctr">
              <a:lnSpc>
                <a:spcPts val="2650"/>
              </a:lnSpc>
              <a:buNone/>
            </a:pPr>
            <a:r>
              <a:rPr lang="en-US" sz="2650">
                <a:solidFill>
                  <a:srgbClr val="E5E0DF"/>
                </a:solidFill>
                <a:latin typeface="Saira Medium" panose="020B0604020202020204" charset="0"/>
                <a:ea typeface="Saira Medium" pitchFamily="34" charset="-122"/>
                <a:cs typeface="Saira Medium" pitchFamily="34" charset="-120"/>
              </a:rPr>
              <a:t>2</a:t>
            </a:r>
            <a:endParaRPr lang="en-US" sz="2650">
              <a:latin typeface="Saira Medium" panose="020B0604020202020204" charset="0"/>
            </a:endParaRPr>
          </a:p>
        </p:txBody>
      </p:sp>
      <p:sp>
        <p:nvSpPr>
          <p:cNvPr id="10" name="Text 7"/>
          <p:cNvSpPr/>
          <p:nvPr/>
        </p:nvSpPr>
        <p:spPr>
          <a:xfrm>
            <a:off x="8158163" y="4722257"/>
            <a:ext cx="2810232" cy="351234"/>
          </a:xfrm>
          <a:prstGeom prst="rect">
            <a:avLst/>
          </a:prstGeom>
          <a:noFill/>
          <a:ln/>
        </p:spPr>
        <p:txBody>
          <a:bodyPr wrap="none" lIns="0" tIns="0" rIns="0" bIns="0" rtlCol="0" anchor="t"/>
          <a:lstStyle/>
          <a:p>
            <a:pPr marL="0" indent="0">
              <a:lnSpc>
                <a:spcPts val="2750"/>
              </a:lnSpc>
              <a:buNone/>
            </a:pPr>
            <a:r>
              <a:rPr lang="en-US" sz="2200" b="1">
                <a:solidFill>
                  <a:srgbClr val="E5E0DF"/>
                </a:solidFill>
                <a:latin typeface="Saira Medium" panose="020B0604020202020204" charset="0"/>
                <a:ea typeface="Saira Medium" pitchFamily="34" charset="-122"/>
                <a:cs typeface="Saira Medium" pitchFamily="34" charset="-120"/>
              </a:rPr>
              <a:t>High-Resolution TVs</a:t>
            </a:r>
            <a:endParaRPr lang="en-US" sz="2200" b="1">
              <a:latin typeface="Saira Medium" panose="020B0604020202020204" charset="0"/>
            </a:endParaRPr>
          </a:p>
        </p:txBody>
      </p:sp>
      <p:sp>
        <p:nvSpPr>
          <p:cNvPr id="11" name="Text 8"/>
          <p:cNvSpPr/>
          <p:nvPr/>
        </p:nvSpPr>
        <p:spPr>
          <a:xfrm>
            <a:off x="8158163" y="5208270"/>
            <a:ext cx="5685473" cy="359569"/>
          </a:xfrm>
          <a:prstGeom prst="rect">
            <a:avLst/>
          </a:prstGeom>
          <a:noFill/>
          <a:ln/>
        </p:spPr>
        <p:txBody>
          <a:bodyPr wrap="none" lIns="0" tIns="0" rIns="0" bIns="0" rtlCol="0" anchor="t"/>
          <a:lstStyle/>
          <a:p>
            <a:pPr marL="0" indent="0">
              <a:lnSpc>
                <a:spcPts val="2800"/>
              </a:lnSpc>
              <a:buNone/>
            </a:pPr>
            <a:r>
              <a:rPr lang="en-US" sz="1750">
                <a:solidFill>
                  <a:srgbClr val="E5E0DF"/>
                </a:solidFill>
                <a:latin typeface="Saira Medium" panose="020B0604020202020204" charset="0"/>
                <a:ea typeface="Roboto" pitchFamily="34" charset="-122"/>
                <a:cs typeface="Roboto" pitchFamily="34" charset="-120"/>
              </a:rPr>
              <a:t>Showcasing crisp, clear visuals of Olympic events.</a:t>
            </a:r>
            <a:endParaRPr lang="en-US" sz="1750">
              <a:latin typeface="Saira Medium" panose="020B0604020202020204" charset="0"/>
            </a:endParaRPr>
          </a:p>
        </p:txBody>
      </p:sp>
      <p:sp>
        <p:nvSpPr>
          <p:cNvPr id="12" name="Shape 9"/>
          <p:cNvSpPr/>
          <p:nvPr/>
        </p:nvSpPr>
        <p:spPr>
          <a:xfrm>
            <a:off x="786765" y="6405086"/>
            <a:ext cx="505778" cy="505778"/>
          </a:xfrm>
          <a:prstGeom prst="roundRect">
            <a:avLst>
              <a:gd name="adj" fmla="val 40006"/>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13" name="Text 10"/>
          <p:cNvSpPr/>
          <p:nvPr/>
        </p:nvSpPr>
        <p:spPr>
          <a:xfrm>
            <a:off x="937736" y="6489383"/>
            <a:ext cx="203716" cy="337185"/>
          </a:xfrm>
          <a:prstGeom prst="rect">
            <a:avLst/>
          </a:prstGeom>
          <a:noFill/>
          <a:ln/>
        </p:spPr>
        <p:txBody>
          <a:bodyPr wrap="none" lIns="0" tIns="0" rIns="0" bIns="0" rtlCol="0" anchor="t"/>
          <a:lstStyle/>
          <a:p>
            <a:pPr marL="0" indent="0" algn="ctr">
              <a:lnSpc>
                <a:spcPts val="2650"/>
              </a:lnSpc>
              <a:buNone/>
            </a:pPr>
            <a:r>
              <a:rPr lang="en-US" sz="2650">
                <a:solidFill>
                  <a:srgbClr val="E5E0DF"/>
                </a:solidFill>
                <a:latin typeface="Saira Medium" panose="020B0604020202020204" charset="0"/>
                <a:ea typeface="Saira Medium" pitchFamily="34" charset="-122"/>
                <a:cs typeface="Saira Medium" pitchFamily="34" charset="-120"/>
              </a:rPr>
              <a:t>3</a:t>
            </a:r>
            <a:endParaRPr lang="en-US" sz="2650">
              <a:latin typeface="Saira Medium" panose="020B0604020202020204" charset="0"/>
            </a:endParaRPr>
          </a:p>
        </p:txBody>
      </p:sp>
      <p:sp>
        <p:nvSpPr>
          <p:cNvPr id="14" name="Text 11"/>
          <p:cNvSpPr/>
          <p:nvPr/>
        </p:nvSpPr>
        <p:spPr>
          <a:xfrm>
            <a:off x="1517333" y="6405086"/>
            <a:ext cx="2810232" cy="351234"/>
          </a:xfrm>
          <a:prstGeom prst="rect">
            <a:avLst/>
          </a:prstGeom>
          <a:noFill/>
          <a:ln/>
        </p:spPr>
        <p:txBody>
          <a:bodyPr wrap="none" lIns="0" tIns="0" rIns="0" bIns="0" rtlCol="0" anchor="t"/>
          <a:lstStyle/>
          <a:p>
            <a:pPr marL="0" indent="0">
              <a:lnSpc>
                <a:spcPts val="2750"/>
              </a:lnSpc>
              <a:buNone/>
            </a:pPr>
            <a:r>
              <a:rPr lang="en-US" sz="2200" b="1">
                <a:solidFill>
                  <a:srgbClr val="E5E0DF"/>
                </a:solidFill>
                <a:latin typeface="Saira Medium" panose="020B0604020202020204" charset="0"/>
                <a:ea typeface="Saira Medium" pitchFamily="34" charset="-122"/>
                <a:cs typeface="Saira Medium" pitchFamily="34" charset="-120"/>
              </a:rPr>
              <a:t>5G-Enabled Devices</a:t>
            </a:r>
            <a:endParaRPr lang="en-US" sz="2200" b="1">
              <a:latin typeface="Saira Medium" panose="020B0604020202020204" charset="0"/>
            </a:endParaRPr>
          </a:p>
        </p:txBody>
      </p:sp>
      <p:sp>
        <p:nvSpPr>
          <p:cNvPr id="15" name="Text 12"/>
          <p:cNvSpPr/>
          <p:nvPr/>
        </p:nvSpPr>
        <p:spPr>
          <a:xfrm>
            <a:off x="1517333" y="6891099"/>
            <a:ext cx="5685473" cy="719138"/>
          </a:xfrm>
          <a:prstGeom prst="rect">
            <a:avLst/>
          </a:prstGeom>
          <a:noFill/>
          <a:ln/>
        </p:spPr>
        <p:txBody>
          <a:bodyPr wrap="square" lIns="0" tIns="0" rIns="0" bIns="0" rtlCol="0" anchor="t"/>
          <a:lstStyle/>
          <a:p>
            <a:pPr marL="0" indent="0">
              <a:lnSpc>
                <a:spcPts val="2800"/>
              </a:lnSpc>
              <a:buNone/>
            </a:pPr>
            <a:r>
              <a:rPr lang="en-US" sz="1750">
                <a:solidFill>
                  <a:srgbClr val="E5E0DF"/>
                </a:solidFill>
                <a:latin typeface="Saira Medium" panose="020B0604020202020204" charset="0"/>
                <a:ea typeface="Roboto" pitchFamily="34" charset="-122"/>
                <a:cs typeface="Roboto" pitchFamily="34" charset="-120"/>
              </a:rPr>
              <a:t>Highlighting fast, reliable connectivity for real-time updates.</a:t>
            </a:r>
            <a:endParaRPr lang="en-US" sz="1750">
              <a:latin typeface="Saira Medium" panose="020B0604020202020204" charset="0"/>
            </a:endParaRPr>
          </a:p>
        </p:txBody>
      </p:sp>
      <p:sp>
        <p:nvSpPr>
          <p:cNvPr id="16" name="Shape 13"/>
          <p:cNvSpPr/>
          <p:nvPr/>
        </p:nvSpPr>
        <p:spPr>
          <a:xfrm>
            <a:off x="7427595" y="6405086"/>
            <a:ext cx="505778" cy="505778"/>
          </a:xfrm>
          <a:prstGeom prst="roundRect">
            <a:avLst>
              <a:gd name="adj" fmla="val 40006"/>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17" name="Text 14"/>
          <p:cNvSpPr/>
          <p:nvPr/>
        </p:nvSpPr>
        <p:spPr>
          <a:xfrm>
            <a:off x="7571661" y="6489383"/>
            <a:ext cx="217527" cy="337185"/>
          </a:xfrm>
          <a:prstGeom prst="rect">
            <a:avLst/>
          </a:prstGeom>
          <a:noFill/>
          <a:ln/>
        </p:spPr>
        <p:txBody>
          <a:bodyPr wrap="none" lIns="0" tIns="0" rIns="0" bIns="0" rtlCol="0" anchor="t"/>
          <a:lstStyle/>
          <a:p>
            <a:pPr marL="0" indent="0" algn="ctr">
              <a:lnSpc>
                <a:spcPts val="2650"/>
              </a:lnSpc>
              <a:buNone/>
            </a:pPr>
            <a:r>
              <a:rPr lang="en-US" sz="2650">
                <a:solidFill>
                  <a:srgbClr val="E5E0DF"/>
                </a:solidFill>
                <a:latin typeface="Saira Medium" panose="020B0604020202020204" charset="0"/>
                <a:ea typeface="Saira Medium" pitchFamily="34" charset="-122"/>
                <a:cs typeface="Saira Medium" pitchFamily="34" charset="-120"/>
              </a:rPr>
              <a:t>4</a:t>
            </a:r>
            <a:endParaRPr lang="en-US" sz="2650">
              <a:latin typeface="Saira Medium" panose="020B0604020202020204" charset="0"/>
            </a:endParaRPr>
          </a:p>
        </p:txBody>
      </p:sp>
      <p:sp>
        <p:nvSpPr>
          <p:cNvPr id="18" name="Text 15"/>
          <p:cNvSpPr/>
          <p:nvPr/>
        </p:nvSpPr>
        <p:spPr>
          <a:xfrm>
            <a:off x="8158163" y="6405086"/>
            <a:ext cx="2810232" cy="351234"/>
          </a:xfrm>
          <a:prstGeom prst="rect">
            <a:avLst/>
          </a:prstGeom>
          <a:noFill/>
          <a:ln/>
        </p:spPr>
        <p:txBody>
          <a:bodyPr wrap="none" lIns="0" tIns="0" rIns="0" bIns="0" rtlCol="0" anchor="t"/>
          <a:lstStyle/>
          <a:p>
            <a:pPr marL="0" indent="0">
              <a:lnSpc>
                <a:spcPts val="2750"/>
              </a:lnSpc>
              <a:buNone/>
            </a:pPr>
            <a:r>
              <a:rPr lang="en-US" sz="2200" b="1">
                <a:solidFill>
                  <a:srgbClr val="E5E0DF"/>
                </a:solidFill>
                <a:latin typeface="Saira Medium" panose="020B0604020202020204" charset="0"/>
                <a:ea typeface="Saira Medium" pitchFamily="34" charset="-122"/>
                <a:cs typeface="Saira Medium" pitchFamily="34" charset="-120"/>
              </a:rPr>
              <a:t>VR Experiences</a:t>
            </a:r>
            <a:endParaRPr lang="en-US" sz="2200" b="1">
              <a:latin typeface="Saira Medium" panose="020B0604020202020204" charset="0"/>
            </a:endParaRPr>
          </a:p>
        </p:txBody>
      </p:sp>
      <p:sp>
        <p:nvSpPr>
          <p:cNvPr id="19" name="Text 16"/>
          <p:cNvSpPr/>
          <p:nvPr/>
        </p:nvSpPr>
        <p:spPr>
          <a:xfrm>
            <a:off x="8158163" y="6891099"/>
            <a:ext cx="5685473" cy="359569"/>
          </a:xfrm>
          <a:prstGeom prst="rect">
            <a:avLst/>
          </a:prstGeom>
          <a:noFill/>
          <a:ln/>
        </p:spPr>
        <p:txBody>
          <a:bodyPr wrap="none" lIns="0" tIns="0" rIns="0" bIns="0" rtlCol="0" anchor="t"/>
          <a:lstStyle/>
          <a:p>
            <a:pPr marL="0" indent="0">
              <a:lnSpc>
                <a:spcPts val="2800"/>
              </a:lnSpc>
              <a:buNone/>
            </a:pPr>
            <a:r>
              <a:rPr lang="en-US" sz="1750">
                <a:solidFill>
                  <a:srgbClr val="E5E0DF"/>
                </a:solidFill>
                <a:latin typeface="Saira Medium" panose="020B0604020202020204" charset="0"/>
                <a:ea typeface="Roboto" pitchFamily="34" charset="-122"/>
                <a:cs typeface="Roboto" pitchFamily="34" charset="-120"/>
              </a:rPr>
              <a:t>Offering immersive ways to engage with the Olympics.</a:t>
            </a:r>
            <a:endParaRPr lang="en-US" sz="1750">
              <a:latin typeface="Saira Medium" panose="020B0604020202020204" charset="0"/>
            </a:endParaRPr>
          </a:p>
        </p:txBody>
      </p:sp>
      <p:pic>
        <p:nvPicPr>
          <p:cNvPr id="20" name="Picture 19">
            <a:extLst>
              <a:ext uri="{FF2B5EF4-FFF2-40B4-BE49-F238E27FC236}">
                <a16:creationId xmlns:a16="http://schemas.microsoft.com/office/drawing/2014/main" id="{9AE783DE-7D4B-7DD1-D221-E771E9009A7D}"/>
              </a:ext>
            </a:extLst>
          </p:cNvPr>
          <p:cNvPicPr>
            <a:picLocks noChangeAspect="1"/>
          </p:cNvPicPr>
          <p:nvPr/>
        </p:nvPicPr>
        <p:blipFill>
          <a:blip r:embed="rId4"/>
          <a:stretch>
            <a:fillRect/>
          </a:stretch>
        </p:blipFill>
        <p:spPr>
          <a:xfrm>
            <a:off x="12662705" y="7795778"/>
            <a:ext cx="1967696" cy="433822"/>
          </a:xfrm>
          <a:prstGeom prst="rect">
            <a:avLst/>
          </a:prstGeom>
        </p:spPr>
      </p:pic>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1986" y="661749"/>
            <a:ext cx="5501759" cy="582216"/>
          </a:xfrm>
          <a:prstGeom prst="rect">
            <a:avLst/>
          </a:prstGeom>
          <a:noFill/>
          <a:ln/>
        </p:spPr>
        <p:txBody>
          <a:bodyPr wrap="none" lIns="0" tIns="0" rIns="0" bIns="0" rtlCol="0" anchor="t"/>
          <a:lstStyle/>
          <a:p>
            <a:pPr marL="0" indent="0">
              <a:lnSpc>
                <a:spcPts val="4550"/>
              </a:lnSpc>
              <a:buNone/>
            </a:pPr>
            <a:r>
              <a:rPr lang="en-US" sz="3650">
                <a:solidFill>
                  <a:srgbClr val="FFFFFF"/>
                </a:solidFill>
                <a:latin typeface="Saira Medium" panose="020B0604020202020204" charset="0"/>
                <a:ea typeface="Saira Medium" pitchFamily="34" charset="-122"/>
                <a:cs typeface="Saira Medium" pitchFamily="34" charset="-120"/>
              </a:rPr>
              <a:t>Strengths of the Strategy</a:t>
            </a:r>
            <a:endParaRPr lang="en-US" sz="3650">
              <a:latin typeface="Saira Medium" panose="020B0604020202020204" charset="0"/>
            </a:endParaRPr>
          </a:p>
        </p:txBody>
      </p:sp>
      <p:sp>
        <p:nvSpPr>
          <p:cNvPr id="4" name="Shape 1"/>
          <p:cNvSpPr/>
          <p:nvPr/>
        </p:nvSpPr>
        <p:spPr>
          <a:xfrm>
            <a:off x="919877" y="1523286"/>
            <a:ext cx="22860" cy="6044565"/>
          </a:xfrm>
          <a:prstGeom prst="roundRect">
            <a:avLst>
              <a:gd name="adj" fmla="val 733432"/>
            </a:avLst>
          </a:prstGeom>
          <a:solidFill>
            <a:srgbClr val="FFFFFF">
              <a:alpha val="24000"/>
            </a:srgbClr>
          </a:solidFill>
          <a:ln/>
        </p:spPr>
        <p:txBody>
          <a:bodyPr/>
          <a:lstStyle/>
          <a:p>
            <a:endParaRPr lang="en-US">
              <a:latin typeface="Saira Medium" panose="020B0604020202020204" charset="0"/>
            </a:endParaRPr>
          </a:p>
        </p:txBody>
      </p:sp>
      <p:sp>
        <p:nvSpPr>
          <p:cNvPr id="5" name="Shape 2"/>
          <p:cNvSpPr/>
          <p:nvPr/>
        </p:nvSpPr>
        <p:spPr>
          <a:xfrm>
            <a:off x="1117997" y="1930956"/>
            <a:ext cx="651986" cy="22860"/>
          </a:xfrm>
          <a:prstGeom prst="roundRect">
            <a:avLst>
              <a:gd name="adj" fmla="val 733432"/>
            </a:avLst>
          </a:prstGeom>
          <a:solidFill>
            <a:srgbClr val="FC8337"/>
          </a:solidFill>
          <a:ln/>
        </p:spPr>
        <p:txBody>
          <a:bodyPr/>
          <a:lstStyle/>
          <a:p>
            <a:endParaRPr lang="en-US">
              <a:latin typeface="Saira Medium" panose="020B0604020202020204" charset="0"/>
            </a:endParaRPr>
          </a:p>
        </p:txBody>
      </p:sp>
      <p:sp>
        <p:nvSpPr>
          <p:cNvPr id="6" name="Shape 3"/>
          <p:cNvSpPr/>
          <p:nvPr/>
        </p:nvSpPr>
        <p:spPr>
          <a:xfrm>
            <a:off x="721757" y="1732836"/>
            <a:ext cx="419100" cy="419100"/>
          </a:xfrm>
          <a:prstGeom prst="roundRect">
            <a:avLst>
              <a:gd name="adj" fmla="val 40005"/>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7" name="Text 4"/>
          <p:cNvSpPr/>
          <p:nvPr/>
        </p:nvSpPr>
        <p:spPr>
          <a:xfrm>
            <a:off x="877729" y="1802606"/>
            <a:ext cx="107037" cy="279440"/>
          </a:xfrm>
          <a:prstGeom prst="rect">
            <a:avLst/>
          </a:prstGeom>
          <a:noFill/>
          <a:ln/>
        </p:spPr>
        <p:txBody>
          <a:bodyPr wrap="none" lIns="0" tIns="0" rIns="0" bIns="0" rtlCol="0" anchor="t"/>
          <a:lstStyle/>
          <a:p>
            <a:pPr marL="0" indent="0" algn="ctr">
              <a:lnSpc>
                <a:spcPts val="2200"/>
              </a:lnSpc>
              <a:buNone/>
            </a:pPr>
            <a:r>
              <a:rPr lang="en-US" sz="2200">
                <a:solidFill>
                  <a:srgbClr val="E5E0DF"/>
                </a:solidFill>
                <a:latin typeface="Saira Medium" panose="020B0604020202020204" charset="0"/>
                <a:ea typeface="Saira Medium" pitchFamily="34" charset="-122"/>
                <a:cs typeface="Saira Medium" pitchFamily="34" charset="-120"/>
              </a:rPr>
              <a:t>1</a:t>
            </a:r>
            <a:endParaRPr lang="en-US" sz="2200">
              <a:latin typeface="Saira Medium" panose="020B0604020202020204" charset="0"/>
            </a:endParaRPr>
          </a:p>
        </p:txBody>
      </p:sp>
      <p:sp>
        <p:nvSpPr>
          <p:cNvPr id="8" name="Text 5"/>
          <p:cNvSpPr/>
          <p:nvPr/>
        </p:nvSpPr>
        <p:spPr>
          <a:xfrm>
            <a:off x="1955840" y="1709499"/>
            <a:ext cx="2522339" cy="291108"/>
          </a:xfrm>
          <a:prstGeom prst="rect">
            <a:avLst/>
          </a:prstGeom>
          <a:noFill/>
          <a:ln/>
        </p:spPr>
        <p:txBody>
          <a:bodyPr wrap="none" lIns="0" tIns="0" rIns="0" bIns="0" rtlCol="0" anchor="t"/>
          <a:lstStyle/>
          <a:p>
            <a:pPr marL="0" indent="0" algn="l">
              <a:lnSpc>
                <a:spcPts val="2250"/>
              </a:lnSpc>
              <a:buNone/>
            </a:pPr>
            <a:r>
              <a:rPr lang="en-US" sz="1800" b="1">
                <a:solidFill>
                  <a:srgbClr val="E5E0DF"/>
                </a:solidFill>
                <a:latin typeface="Saira Medium" panose="020B0604020202020204" charset="0"/>
                <a:ea typeface="Saira Medium" pitchFamily="34" charset="-122"/>
                <a:cs typeface="Saira Medium" pitchFamily="34" charset="-120"/>
              </a:rPr>
              <a:t>Emotional Engagement</a:t>
            </a:r>
            <a:endParaRPr lang="en-US" sz="1800" b="1">
              <a:latin typeface="Saira Medium" panose="020B0604020202020204" charset="0"/>
            </a:endParaRPr>
          </a:p>
        </p:txBody>
      </p:sp>
      <p:sp>
        <p:nvSpPr>
          <p:cNvPr id="9" name="Text 6"/>
          <p:cNvSpPr/>
          <p:nvPr/>
        </p:nvSpPr>
        <p:spPr>
          <a:xfrm>
            <a:off x="1955840" y="2112288"/>
            <a:ext cx="6536174" cy="596265"/>
          </a:xfrm>
          <a:prstGeom prst="rect">
            <a:avLst/>
          </a:prstGeom>
          <a:noFill/>
          <a:ln/>
        </p:spPr>
        <p:txBody>
          <a:bodyPr wrap="square" lIns="0" tIns="0" rIns="0" bIns="0" rtlCol="0" anchor="t"/>
          <a:lstStyle/>
          <a:p>
            <a:pPr marL="0" indent="0" algn="l">
              <a:lnSpc>
                <a:spcPts val="2300"/>
              </a:lnSpc>
              <a:buNone/>
            </a:pPr>
            <a:r>
              <a:rPr lang="en-US" sz="1450">
                <a:solidFill>
                  <a:srgbClr val="E5E0DF"/>
                </a:solidFill>
                <a:latin typeface="Saira Medium" panose="020B0604020202020204" charset="0"/>
                <a:ea typeface="Roboto" pitchFamily="34" charset="-122"/>
                <a:cs typeface="Roboto" pitchFamily="34" charset="-120"/>
              </a:rPr>
              <a:t>Samsung connects with audiences through Olympic values like perseverance and teamwork.</a:t>
            </a:r>
            <a:endParaRPr lang="en-US" sz="1450">
              <a:latin typeface="Saira Medium" panose="020B0604020202020204" charset="0"/>
            </a:endParaRPr>
          </a:p>
        </p:txBody>
      </p:sp>
      <p:sp>
        <p:nvSpPr>
          <p:cNvPr id="10" name="Shape 7"/>
          <p:cNvSpPr/>
          <p:nvPr/>
        </p:nvSpPr>
        <p:spPr>
          <a:xfrm>
            <a:off x="1117997" y="3488650"/>
            <a:ext cx="651986" cy="22860"/>
          </a:xfrm>
          <a:prstGeom prst="roundRect">
            <a:avLst>
              <a:gd name="adj" fmla="val 733432"/>
            </a:avLst>
          </a:prstGeom>
          <a:solidFill>
            <a:srgbClr val="FC8337"/>
          </a:solidFill>
          <a:ln/>
        </p:spPr>
        <p:txBody>
          <a:bodyPr/>
          <a:lstStyle/>
          <a:p>
            <a:endParaRPr lang="en-US">
              <a:latin typeface="Saira Medium" panose="020B0604020202020204" charset="0"/>
            </a:endParaRPr>
          </a:p>
        </p:txBody>
      </p:sp>
      <p:sp>
        <p:nvSpPr>
          <p:cNvPr id="11" name="Shape 8"/>
          <p:cNvSpPr/>
          <p:nvPr/>
        </p:nvSpPr>
        <p:spPr>
          <a:xfrm>
            <a:off x="721757" y="3290530"/>
            <a:ext cx="419100" cy="419100"/>
          </a:xfrm>
          <a:prstGeom prst="roundRect">
            <a:avLst>
              <a:gd name="adj" fmla="val 40005"/>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12" name="Text 9"/>
          <p:cNvSpPr/>
          <p:nvPr/>
        </p:nvSpPr>
        <p:spPr>
          <a:xfrm>
            <a:off x="845939" y="3360301"/>
            <a:ext cx="170736" cy="279440"/>
          </a:xfrm>
          <a:prstGeom prst="rect">
            <a:avLst/>
          </a:prstGeom>
          <a:noFill/>
          <a:ln/>
        </p:spPr>
        <p:txBody>
          <a:bodyPr wrap="none" lIns="0" tIns="0" rIns="0" bIns="0" rtlCol="0" anchor="t"/>
          <a:lstStyle/>
          <a:p>
            <a:pPr marL="0" indent="0" algn="ctr">
              <a:lnSpc>
                <a:spcPts val="2200"/>
              </a:lnSpc>
              <a:buNone/>
            </a:pPr>
            <a:r>
              <a:rPr lang="en-US" sz="2200">
                <a:solidFill>
                  <a:srgbClr val="E5E0DF"/>
                </a:solidFill>
                <a:latin typeface="Saira Medium" panose="020B0604020202020204" charset="0"/>
                <a:ea typeface="Saira Medium" pitchFamily="34" charset="-122"/>
                <a:cs typeface="Saira Medium" pitchFamily="34" charset="-120"/>
              </a:rPr>
              <a:t>2</a:t>
            </a:r>
            <a:endParaRPr lang="en-US" sz="2200">
              <a:latin typeface="Saira Medium" panose="020B0604020202020204" charset="0"/>
            </a:endParaRPr>
          </a:p>
        </p:txBody>
      </p:sp>
      <p:sp>
        <p:nvSpPr>
          <p:cNvPr id="13" name="Text 10"/>
          <p:cNvSpPr/>
          <p:nvPr/>
        </p:nvSpPr>
        <p:spPr>
          <a:xfrm>
            <a:off x="1955840" y="3267194"/>
            <a:ext cx="3056811" cy="291108"/>
          </a:xfrm>
          <a:prstGeom prst="rect">
            <a:avLst/>
          </a:prstGeom>
          <a:noFill/>
          <a:ln/>
        </p:spPr>
        <p:txBody>
          <a:bodyPr wrap="none" lIns="0" tIns="0" rIns="0" bIns="0" rtlCol="0" anchor="t"/>
          <a:lstStyle/>
          <a:p>
            <a:pPr marL="0" indent="0" algn="l">
              <a:lnSpc>
                <a:spcPts val="2250"/>
              </a:lnSpc>
              <a:buNone/>
            </a:pPr>
            <a:r>
              <a:rPr lang="en-US" sz="1800" b="1">
                <a:solidFill>
                  <a:srgbClr val="E5E0DF"/>
                </a:solidFill>
                <a:latin typeface="Saira Medium" panose="020B0604020202020204" charset="0"/>
                <a:ea typeface="Saira Medium" pitchFamily="34" charset="-122"/>
                <a:cs typeface="Saira Medium" pitchFamily="34" charset="-120"/>
              </a:rPr>
              <a:t>Global Visibility &amp; Credibility</a:t>
            </a:r>
            <a:endParaRPr lang="en-US" sz="1800" b="1">
              <a:latin typeface="Saira Medium" panose="020B0604020202020204" charset="0"/>
            </a:endParaRPr>
          </a:p>
        </p:txBody>
      </p:sp>
      <p:sp>
        <p:nvSpPr>
          <p:cNvPr id="14" name="Text 11"/>
          <p:cNvSpPr/>
          <p:nvPr/>
        </p:nvSpPr>
        <p:spPr>
          <a:xfrm>
            <a:off x="1955840" y="3669982"/>
            <a:ext cx="6536174" cy="596265"/>
          </a:xfrm>
          <a:prstGeom prst="rect">
            <a:avLst/>
          </a:prstGeom>
          <a:noFill/>
          <a:ln/>
        </p:spPr>
        <p:txBody>
          <a:bodyPr wrap="square" lIns="0" tIns="0" rIns="0" bIns="0" rtlCol="0" anchor="t"/>
          <a:lstStyle/>
          <a:p>
            <a:pPr marL="0" indent="0" algn="l">
              <a:lnSpc>
                <a:spcPts val="2300"/>
              </a:lnSpc>
              <a:buNone/>
            </a:pPr>
            <a:r>
              <a:rPr lang="en-US" sz="1450">
                <a:solidFill>
                  <a:srgbClr val="E5E0DF"/>
                </a:solidFill>
                <a:latin typeface="Saira Medium" panose="020B0604020202020204" charset="0"/>
                <a:ea typeface="Roboto" pitchFamily="34" charset="-122"/>
                <a:cs typeface="Roboto" pitchFamily="34" charset="-120"/>
              </a:rPr>
              <a:t>Partnership with Olympics enhances Samsung's brand recognition and credibility worldwide.</a:t>
            </a:r>
            <a:endParaRPr lang="en-US" sz="1450">
              <a:latin typeface="Saira Medium" panose="020B0604020202020204" charset="0"/>
            </a:endParaRPr>
          </a:p>
        </p:txBody>
      </p:sp>
      <p:sp>
        <p:nvSpPr>
          <p:cNvPr id="15" name="Shape 12"/>
          <p:cNvSpPr/>
          <p:nvPr/>
        </p:nvSpPr>
        <p:spPr>
          <a:xfrm>
            <a:off x="1117997" y="5046345"/>
            <a:ext cx="651986" cy="22860"/>
          </a:xfrm>
          <a:prstGeom prst="roundRect">
            <a:avLst>
              <a:gd name="adj" fmla="val 733432"/>
            </a:avLst>
          </a:prstGeom>
          <a:solidFill>
            <a:srgbClr val="FC8337"/>
          </a:solidFill>
          <a:ln/>
        </p:spPr>
        <p:txBody>
          <a:bodyPr/>
          <a:lstStyle/>
          <a:p>
            <a:endParaRPr lang="en-US">
              <a:latin typeface="Saira Medium" panose="020B0604020202020204" charset="0"/>
            </a:endParaRPr>
          </a:p>
        </p:txBody>
      </p:sp>
      <p:sp>
        <p:nvSpPr>
          <p:cNvPr id="16" name="Shape 13"/>
          <p:cNvSpPr/>
          <p:nvPr/>
        </p:nvSpPr>
        <p:spPr>
          <a:xfrm>
            <a:off x="721757" y="4848225"/>
            <a:ext cx="419100" cy="419100"/>
          </a:xfrm>
          <a:prstGeom prst="roundRect">
            <a:avLst>
              <a:gd name="adj" fmla="val 40005"/>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17" name="Text 14"/>
          <p:cNvSpPr/>
          <p:nvPr/>
        </p:nvSpPr>
        <p:spPr>
          <a:xfrm>
            <a:off x="846892" y="4917996"/>
            <a:ext cx="168712" cy="279440"/>
          </a:xfrm>
          <a:prstGeom prst="rect">
            <a:avLst/>
          </a:prstGeom>
          <a:noFill/>
          <a:ln/>
        </p:spPr>
        <p:txBody>
          <a:bodyPr wrap="none" lIns="0" tIns="0" rIns="0" bIns="0" rtlCol="0" anchor="t"/>
          <a:lstStyle/>
          <a:p>
            <a:pPr marL="0" indent="0" algn="ctr">
              <a:lnSpc>
                <a:spcPts val="2200"/>
              </a:lnSpc>
              <a:buNone/>
            </a:pPr>
            <a:r>
              <a:rPr lang="en-US" sz="2200">
                <a:solidFill>
                  <a:srgbClr val="E5E0DF"/>
                </a:solidFill>
                <a:latin typeface="Saira Medium" panose="020B0604020202020204" charset="0"/>
                <a:ea typeface="Saira Medium" pitchFamily="34" charset="-122"/>
                <a:cs typeface="Saira Medium" pitchFamily="34" charset="-120"/>
              </a:rPr>
              <a:t>3</a:t>
            </a:r>
            <a:endParaRPr lang="en-US" sz="2200">
              <a:latin typeface="Saira Medium" panose="020B0604020202020204" charset="0"/>
            </a:endParaRPr>
          </a:p>
        </p:txBody>
      </p:sp>
      <p:sp>
        <p:nvSpPr>
          <p:cNvPr id="18" name="Text 15"/>
          <p:cNvSpPr/>
          <p:nvPr/>
        </p:nvSpPr>
        <p:spPr>
          <a:xfrm>
            <a:off x="1955840" y="4824889"/>
            <a:ext cx="2328624" cy="291108"/>
          </a:xfrm>
          <a:prstGeom prst="rect">
            <a:avLst/>
          </a:prstGeom>
          <a:noFill/>
          <a:ln/>
        </p:spPr>
        <p:txBody>
          <a:bodyPr wrap="none" lIns="0" tIns="0" rIns="0" bIns="0" rtlCol="0" anchor="t"/>
          <a:lstStyle/>
          <a:p>
            <a:pPr marL="0" indent="0" algn="l">
              <a:lnSpc>
                <a:spcPts val="2250"/>
              </a:lnSpc>
              <a:buNone/>
            </a:pPr>
            <a:r>
              <a:rPr lang="en-US" sz="1800" b="1">
                <a:solidFill>
                  <a:srgbClr val="E5E0DF"/>
                </a:solidFill>
                <a:latin typeface="Saira Medium" panose="020B0604020202020204" charset="0"/>
                <a:ea typeface="Saira Medium" pitchFamily="34" charset="-122"/>
                <a:cs typeface="Saira Medium" pitchFamily="34" charset="-120"/>
              </a:rPr>
              <a:t>Storytelling </a:t>
            </a:r>
            <a:endParaRPr lang="en-US" sz="1800" b="1">
              <a:latin typeface="Saira Medium" panose="020B0604020202020204" charset="0"/>
            </a:endParaRPr>
          </a:p>
        </p:txBody>
      </p:sp>
      <p:sp>
        <p:nvSpPr>
          <p:cNvPr id="19" name="Text 16"/>
          <p:cNvSpPr/>
          <p:nvPr/>
        </p:nvSpPr>
        <p:spPr>
          <a:xfrm>
            <a:off x="1955840" y="5227677"/>
            <a:ext cx="6536174" cy="596265"/>
          </a:xfrm>
          <a:prstGeom prst="rect">
            <a:avLst/>
          </a:prstGeom>
          <a:noFill/>
          <a:ln/>
        </p:spPr>
        <p:txBody>
          <a:bodyPr wrap="square" lIns="0" tIns="0" rIns="0" bIns="0" rtlCol="0" anchor="t"/>
          <a:lstStyle/>
          <a:p>
            <a:pPr marL="0" indent="0" algn="l">
              <a:lnSpc>
                <a:spcPts val="2300"/>
              </a:lnSpc>
              <a:buNone/>
            </a:pPr>
            <a:r>
              <a:rPr lang="en-US" sz="1450">
                <a:solidFill>
                  <a:srgbClr val="E5E0DF"/>
                </a:solidFill>
                <a:latin typeface="Saira Medium" panose="020B0604020202020204" charset="0"/>
                <a:ea typeface="Roboto" pitchFamily="34" charset="-122"/>
                <a:cs typeface="Roboto" pitchFamily="34" charset="-120"/>
              </a:rPr>
              <a:t>Following athletes' journeys makes advertisements more personal and engaging.</a:t>
            </a:r>
            <a:endParaRPr lang="en-US" sz="1450">
              <a:latin typeface="Saira Medium" panose="020B0604020202020204" charset="0"/>
            </a:endParaRPr>
          </a:p>
        </p:txBody>
      </p:sp>
      <p:sp>
        <p:nvSpPr>
          <p:cNvPr id="20" name="Shape 17"/>
          <p:cNvSpPr/>
          <p:nvPr/>
        </p:nvSpPr>
        <p:spPr>
          <a:xfrm>
            <a:off x="1117997" y="6604040"/>
            <a:ext cx="651986" cy="22860"/>
          </a:xfrm>
          <a:prstGeom prst="roundRect">
            <a:avLst>
              <a:gd name="adj" fmla="val 733432"/>
            </a:avLst>
          </a:prstGeom>
          <a:solidFill>
            <a:srgbClr val="FC8337"/>
          </a:solidFill>
          <a:ln/>
        </p:spPr>
        <p:txBody>
          <a:bodyPr/>
          <a:lstStyle/>
          <a:p>
            <a:endParaRPr lang="en-US">
              <a:latin typeface="Saira Medium" panose="020B0604020202020204" charset="0"/>
            </a:endParaRPr>
          </a:p>
        </p:txBody>
      </p:sp>
      <p:sp>
        <p:nvSpPr>
          <p:cNvPr id="21" name="Shape 18"/>
          <p:cNvSpPr/>
          <p:nvPr/>
        </p:nvSpPr>
        <p:spPr>
          <a:xfrm>
            <a:off x="721757" y="6405920"/>
            <a:ext cx="419100" cy="419100"/>
          </a:xfrm>
          <a:prstGeom prst="roundRect">
            <a:avLst>
              <a:gd name="adj" fmla="val 40005"/>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22" name="Text 19"/>
          <p:cNvSpPr/>
          <p:nvPr/>
        </p:nvSpPr>
        <p:spPr>
          <a:xfrm>
            <a:off x="841177" y="6475690"/>
            <a:ext cx="180261" cy="279440"/>
          </a:xfrm>
          <a:prstGeom prst="rect">
            <a:avLst/>
          </a:prstGeom>
          <a:noFill/>
          <a:ln/>
        </p:spPr>
        <p:txBody>
          <a:bodyPr wrap="none" lIns="0" tIns="0" rIns="0" bIns="0" rtlCol="0" anchor="t"/>
          <a:lstStyle/>
          <a:p>
            <a:pPr marL="0" indent="0" algn="ctr">
              <a:lnSpc>
                <a:spcPts val="2200"/>
              </a:lnSpc>
              <a:buNone/>
            </a:pPr>
            <a:r>
              <a:rPr lang="en-US" sz="2200">
                <a:solidFill>
                  <a:srgbClr val="E5E0DF"/>
                </a:solidFill>
                <a:latin typeface="Saira Medium" panose="020B0604020202020204" charset="0"/>
                <a:ea typeface="Saira Medium" pitchFamily="34" charset="-122"/>
                <a:cs typeface="Saira Medium" pitchFamily="34" charset="-120"/>
              </a:rPr>
              <a:t>4</a:t>
            </a:r>
            <a:endParaRPr lang="en-US" sz="2200">
              <a:latin typeface="Saira Medium" panose="020B0604020202020204" charset="0"/>
            </a:endParaRPr>
          </a:p>
        </p:txBody>
      </p:sp>
      <p:sp>
        <p:nvSpPr>
          <p:cNvPr id="23" name="Text 20"/>
          <p:cNvSpPr/>
          <p:nvPr/>
        </p:nvSpPr>
        <p:spPr>
          <a:xfrm>
            <a:off x="1955840" y="6382583"/>
            <a:ext cx="2328624" cy="291108"/>
          </a:xfrm>
          <a:prstGeom prst="rect">
            <a:avLst/>
          </a:prstGeom>
          <a:noFill/>
          <a:ln/>
        </p:spPr>
        <p:txBody>
          <a:bodyPr wrap="none" lIns="0" tIns="0" rIns="0" bIns="0" rtlCol="0" anchor="t"/>
          <a:lstStyle/>
          <a:p>
            <a:pPr marL="0" indent="0" algn="l">
              <a:lnSpc>
                <a:spcPts val="2250"/>
              </a:lnSpc>
              <a:buNone/>
            </a:pPr>
            <a:r>
              <a:rPr lang="en-US" sz="1800" b="1">
                <a:solidFill>
                  <a:srgbClr val="E5E0DF"/>
                </a:solidFill>
                <a:latin typeface="Saira Medium" panose="020B0604020202020204" charset="0"/>
                <a:ea typeface="Saira Medium" pitchFamily="34" charset="-122"/>
                <a:cs typeface="Saira Medium" pitchFamily="34" charset="-120"/>
              </a:rPr>
              <a:t>Technological Appeal</a:t>
            </a:r>
            <a:endParaRPr lang="en-US" sz="1800" b="1">
              <a:latin typeface="Saira Medium" panose="020B0604020202020204" charset="0"/>
            </a:endParaRPr>
          </a:p>
        </p:txBody>
      </p:sp>
      <p:sp>
        <p:nvSpPr>
          <p:cNvPr id="24" name="Text 21"/>
          <p:cNvSpPr/>
          <p:nvPr/>
        </p:nvSpPr>
        <p:spPr>
          <a:xfrm>
            <a:off x="1955840" y="6785372"/>
            <a:ext cx="6536174" cy="596265"/>
          </a:xfrm>
          <a:prstGeom prst="rect">
            <a:avLst/>
          </a:prstGeom>
          <a:noFill/>
          <a:ln/>
        </p:spPr>
        <p:txBody>
          <a:bodyPr wrap="square" lIns="0" tIns="0" rIns="0" bIns="0" rtlCol="0" anchor="t"/>
          <a:lstStyle/>
          <a:p>
            <a:pPr marL="0" indent="0" algn="l">
              <a:lnSpc>
                <a:spcPts val="2300"/>
              </a:lnSpc>
              <a:buNone/>
            </a:pPr>
            <a:r>
              <a:rPr lang="en-US" sz="1450">
                <a:solidFill>
                  <a:srgbClr val="E5E0DF"/>
                </a:solidFill>
                <a:latin typeface="Saira Medium" panose="020B0604020202020204" charset="0"/>
                <a:ea typeface="Roboto" pitchFamily="34" charset="-122"/>
                <a:cs typeface="Roboto" pitchFamily="34" charset="-120"/>
              </a:rPr>
              <a:t>Demonstrating it's cutting edge technology can build rational persuasion, whereby it can appeal to tech savvy consumers looking for practical benefits.</a:t>
            </a:r>
            <a:endParaRPr lang="en-US" sz="1450">
              <a:latin typeface="Saira Medium" panose="020B0604020202020204" charset="0"/>
            </a:endParaRPr>
          </a:p>
        </p:txBody>
      </p:sp>
    </p:spTree>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4856"/>
          </a:xfrm>
          <a:prstGeom prst="rect">
            <a:avLst/>
          </a:prstGeom>
        </p:spPr>
      </p:pic>
      <p:sp>
        <p:nvSpPr>
          <p:cNvPr id="3" name="Text 0"/>
          <p:cNvSpPr/>
          <p:nvPr/>
        </p:nvSpPr>
        <p:spPr>
          <a:xfrm>
            <a:off x="3779639" y="3189506"/>
            <a:ext cx="6531769" cy="663773"/>
          </a:xfrm>
          <a:prstGeom prst="rect">
            <a:avLst/>
          </a:prstGeom>
          <a:noFill/>
          <a:ln/>
        </p:spPr>
        <p:txBody>
          <a:bodyPr wrap="none" lIns="0" tIns="0" rIns="0" bIns="0" rtlCol="0" anchor="t"/>
          <a:lstStyle/>
          <a:p>
            <a:pPr marL="0" indent="0">
              <a:lnSpc>
                <a:spcPts val="5200"/>
              </a:lnSpc>
              <a:buNone/>
            </a:pPr>
            <a:r>
              <a:rPr lang="en-US" sz="4150">
                <a:solidFill>
                  <a:srgbClr val="FFFFFF"/>
                </a:solidFill>
                <a:latin typeface="Saira Medium" panose="020B0604020202020204" charset="0"/>
                <a:ea typeface="Saira Medium" pitchFamily="34" charset="-122"/>
                <a:cs typeface="Saira Medium" pitchFamily="34" charset="-120"/>
              </a:rPr>
              <a:t>Weaknesses and Concerns</a:t>
            </a:r>
            <a:endParaRPr lang="en-US" sz="4150">
              <a:latin typeface="Saira Medium" panose="020B0604020202020204" charset="0"/>
            </a:endParaRPr>
          </a:p>
        </p:txBody>
      </p:sp>
      <p:sp>
        <p:nvSpPr>
          <p:cNvPr id="4" name="Shape 1"/>
          <p:cNvSpPr/>
          <p:nvPr/>
        </p:nvSpPr>
        <p:spPr>
          <a:xfrm>
            <a:off x="743307" y="4387929"/>
            <a:ext cx="6465808" cy="1609130"/>
          </a:xfrm>
          <a:prstGeom prst="roundRect">
            <a:avLst>
              <a:gd name="adj" fmla="val 11879"/>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5" name="Text 2"/>
          <p:cNvSpPr/>
          <p:nvPr/>
        </p:nvSpPr>
        <p:spPr>
          <a:xfrm>
            <a:off x="978456" y="4623078"/>
            <a:ext cx="2951678" cy="331827"/>
          </a:xfrm>
          <a:prstGeom prst="rect">
            <a:avLst/>
          </a:prstGeom>
          <a:noFill/>
          <a:ln/>
        </p:spPr>
        <p:txBody>
          <a:bodyPr wrap="none" lIns="0" tIns="0" rIns="0" bIns="0" rtlCol="0" anchor="t"/>
          <a:lstStyle/>
          <a:p>
            <a:pPr marL="0" indent="0">
              <a:lnSpc>
                <a:spcPts val="2600"/>
              </a:lnSpc>
              <a:buNone/>
            </a:pPr>
            <a:r>
              <a:rPr lang="en-US" sz="2050" b="1">
                <a:solidFill>
                  <a:srgbClr val="E5E0DF"/>
                </a:solidFill>
                <a:latin typeface="Saira Medium" panose="020B0604020202020204" charset="0"/>
                <a:ea typeface="Saira Medium" pitchFamily="34" charset="-122"/>
                <a:cs typeface="Saira Medium" pitchFamily="34" charset="-120"/>
              </a:rPr>
              <a:t>Product Underemphasis</a:t>
            </a:r>
            <a:endParaRPr lang="en-US" sz="2050" b="1">
              <a:latin typeface="Saira Medium" panose="020B0604020202020204" charset="0"/>
            </a:endParaRPr>
          </a:p>
        </p:txBody>
      </p:sp>
      <p:sp>
        <p:nvSpPr>
          <p:cNvPr id="6" name="Text 3"/>
          <p:cNvSpPr/>
          <p:nvPr/>
        </p:nvSpPr>
        <p:spPr>
          <a:xfrm>
            <a:off x="978456" y="5082302"/>
            <a:ext cx="5995511" cy="679609"/>
          </a:xfrm>
          <a:prstGeom prst="rect">
            <a:avLst/>
          </a:prstGeom>
          <a:noFill/>
          <a:ln/>
        </p:spPr>
        <p:txBody>
          <a:bodyPr wrap="square" lIns="0" tIns="0" rIns="0" bIns="0" rtlCol="0" anchor="t"/>
          <a:lstStyle/>
          <a:p>
            <a:pPr marL="0" indent="0">
              <a:lnSpc>
                <a:spcPts val="2650"/>
              </a:lnSpc>
              <a:buNone/>
            </a:pPr>
            <a:r>
              <a:rPr lang="en-US" sz="1650">
                <a:solidFill>
                  <a:srgbClr val="E5E0DF"/>
                </a:solidFill>
                <a:latin typeface="Saira Medium" panose="020B0604020202020204" charset="0"/>
                <a:ea typeface="Roboto" pitchFamily="34" charset="-122"/>
                <a:cs typeface="Roboto" pitchFamily="34" charset="-120"/>
              </a:rPr>
              <a:t>Risk of focusing too much on Olympics, not enough on product benefits.</a:t>
            </a:r>
            <a:endParaRPr lang="en-US" sz="1650">
              <a:latin typeface="Saira Medium" panose="020B0604020202020204" charset="0"/>
            </a:endParaRPr>
          </a:p>
        </p:txBody>
      </p:sp>
      <p:sp>
        <p:nvSpPr>
          <p:cNvPr id="7" name="Shape 4"/>
          <p:cNvSpPr/>
          <p:nvPr/>
        </p:nvSpPr>
        <p:spPr>
          <a:xfrm>
            <a:off x="7421404" y="4387929"/>
            <a:ext cx="6465808" cy="1609130"/>
          </a:xfrm>
          <a:prstGeom prst="roundRect">
            <a:avLst>
              <a:gd name="adj" fmla="val 11879"/>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8" name="Text 5"/>
          <p:cNvSpPr/>
          <p:nvPr/>
        </p:nvSpPr>
        <p:spPr>
          <a:xfrm>
            <a:off x="7656552" y="4623078"/>
            <a:ext cx="2654856" cy="331827"/>
          </a:xfrm>
          <a:prstGeom prst="rect">
            <a:avLst/>
          </a:prstGeom>
          <a:noFill/>
          <a:ln/>
        </p:spPr>
        <p:txBody>
          <a:bodyPr wrap="none" lIns="0" tIns="0" rIns="0" bIns="0" rtlCol="0" anchor="t"/>
          <a:lstStyle/>
          <a:p>
            <a:pPr marL="0" indent="0">
              <a:lnSpc>
                <a:spcPts val="2600"/>
              </a:lnSpc>
              <a:buNone/>
            </a:pPr>
            <a:r>
              <a:rPr lang="en-US" sz="2050" b="1">
                <a:solidFill>
                  <a:srgbClr val="E5E0DF"/>
                </a:solidFill>
                <a:latin typeface="Saira Medium" panose="020B0604020202020204" charset="0"/>
                <a:ea typeface="Saira Medium" pitchFamily="34" charset="-122"/>
                <a:cs typeface="Saira Medium" pitchFamily="34" charset="-120"/>
              </a:rPr>
              <a:t>Brand Dilution</a:t>
            </a:r>
            <a:endParaRPr lang="en-US" sz="2050" b="1">
              <a:latin typeface="Saira Medium" panose="020B0604020202020204" charset="0"/>
            </a:endParaRPr>
          </a:p>
        </p:txBody>
      </p:sp>
      <p:sp>
        <p:nvSpPr>
          <p:cNvPr id="9" name="Text 6"/>
          <p:cNvSpPr/>
          <p:nvPr/>
        </p:nvSpPr>
        <p:spPr>
          <a:xfrm>
            <a:off x="7656552" y="5082302"/>
            <a:ext cx="5995511" cy="339804"/>
          </a:xfrm>
          <a:prstGeom prst="rect">
            <a:avLst/>
          </a:prstGeom>
          <a:noFill/>
          <a:ln/>
        </p:spPr>
        <p:txBody>
          <a:bodyPr wrap="none" lIns="0" tIns="0" rIns="0" bIns="0" rtlCol="0" anchor="t"/>
          <a:lstStyle/>
          <a:p>
            <a:pPr marL="0" indent="0">
              <a:lnSpc>
                <a:spcPts val="2650"/>
              </a:lnSpc>
              <a:buNone/>
            </a:pPr>
            <a:r>
              <a:rPr lang="en-US" sz="1650">
                <a:solidFill>
                  <a:srgbClr val="E5E0DF"/>
                </a:solidFill>
                <a:latin typeface="Saira Medium" panose="020B0604020202020204" charset="0"/>
                <a:ea typeface="Roboto" pitchFamily="34" charset="-122"/>
                <a:cs typeface="Roboto" pitchFamily="34" charset="-120"/>
              </a:rPr>
              <a:t>Samsung may not stand out among many Olympic sponsors.</a:t>
            </a:r>
            <a:endParaRPr lang="en-US" sz="1650">
              <a:latin typeface="Saira Medium" panose="020B0604020202020204" charset="0"/>
            </a:endParaRPr>
          </a:p>
        </p:txBody>
      </p:sp>
      <p:sp>
        <p:nvSpPr>
          <p:cNvPr id="10" name="Shape 7"/>
          <p:cNvSpPr/>
          <p:nvPr/>
        </p:nvSpPr>
        <p:spPr>
          <a:xfrm>
            <a:off x="743307" y="6209347"/>
            <a:ext cx="6465808" cy="1269325"/>
          </a:xfrm>
          <a:prstGeom prst="roundRect">
            <a:avLst>
              <a:gd name="adj" fmla="val 15059"/>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11" name="Text 8"/>
          <p:cNvSpPr/>
          <p:nvPr/>
        </p:nvSpPr>
        <p:spPr>
          <a:xfrm>
            <a:off x="978456" y="6444496"/>
            <a:ext cx="2654856" cy="331827"/>
          </a:xfrm>
          <a:prstGeom prst="rect">
            <a:avLst/>
          </a:prstGeom>
          <a:noFill/>
          <a:ln/>
        </p:spPr>
        <p:txBody>
          <a:bodyPr wrap="none" lIns="0" tIns="0" rIns="0" bIns="0" rtlCol="0" anchor="t"/>
          <a:lstStyle/>
          <a:p>
            <a:pPr marL="0" indent="0">
              <a:lnSpc>
                <a:spcPts val="2600"/>
              </a:lnSpc>
              <a:buNone/>
            </a:pPr>
            <a:r>
              <a:rPr lang="en-US" sz="2050" b="1">
                <a:solidFill>
                  <a:srgbClr val="E5E0DF"/>
                </a:solidFill>
                <a:latin typeface="Saira Medium" panose="020B0604020202020204" charset="0"/>
                <a:ea typeface="Saira Medium" pitchFamily="34" charset="-122"/>
                <a:cs typeface="Saira Medium" pitchFamily="34" charset="-120"/>
              </a:rPr>
              <a:t>Cultural Sensitivity</a:t>
            </a:r>
            <a:endParaRPr lang="en-US" sz="2050" b="1">
              <a:latin typeface="Saira Medium" panose="020B0604020202020204" charset="0"/>
            </a:endParaRPr>
          </a:p>
        </p:txBody>
      </p:sp>
      <p:sp>
        <p:nvSpPr>
          <p:cNvPr id="12" name="Text 9"/>
          <p:cNvSpPr/>
          <p:nvPr/>
        </p:nvSpPr>
        <p:spPr>
          <a:xfrm>
            <a:off x="978456" y="6903720"/>
            <a:ext cx="5995511" cy="339804"/>
          </a:xfrm>
          <a:prstGeom prst="rect">
            <a:avLst/>
          </a:prstGeom>
          <a:noFill/>
          <a:ln/>
        </p:spPr>
        <p:txBody>
          <a:bodyPr wrap="none" lIns="0" tIns="0" rIns="0" bIns="0" rtlCol="0" anchor="t"/>
          <a:lstStyle/>
          <a:p>
            <a:pPr marL="0" indent="0">
              <a:lnSpc>
                <a:spcPts val="2650"/>
              </a:lnSpc>
              <a:buNone/>
            </a:pPr>
            <a:r>
              <a:rPr lang="en-US" sz="1650">
                <a:solidFill>
                  <a:srgbClr val="E5E0DF"/>
                </a:solidFill>
                <a:latin typeface="Saira Medium" panose="020B0604020202020204" charset="0"/>
                <a:ea typeface="Roboto" pitchFamily="34" charset="-122"/>
                <a:cs typeface="Roboto" pitchFamily="34" charset="-120"/>
              </a:rPr>
              <a:t>Global messaging may not resonate equally across all markets.</a:t>
            </a:r>
            <a:endParaRPr lang="en-US" sz="1650">
              <a:latin typeface="Saira Medium" panose="020B0604020202020204" charset="0"/>
            </a:endParaRPr>
          </a:p>
        </p:txBody>
      </p:sp>
      <p:sp>
        <p:nvSpPr>
          <p:cNvPr id="13" name="Shape 10"/>
          <p:cNvSpPr/>
          <p:nvPr/>
        </p:nvSpPr>
        <p:spPr>
          <a:xfrm>
            <a:off x="7421404" y="6209347"/>
            <a:ext cx="6465808" cy="1269325"/>
          </a:xfrm>
          <a:prstGeom prst="roundRect">
            <a:avLst>
              <a:gd name="adj" fmla="val 15059"/>
            </a:avLst>
          </a:prstGeom>
          <a:solidFill>
            <a:srgbClr val="030303"/>
          </a:solidFill>
          <a:ln w="22860">
            <a:solidFill>
              <a:srgbClr val="FC8337"/>
            </a:solidFill>
            <a:prstDash val="solid"/>
          </a:ln>
        </p:spPr>
        <p:txBody>
          <a:bodyPr/>
          <a:lstStyle/>
          <a:p>
            <a:endParaRPr lang="en-US">
              <a:latin typeface="Saira Medium" panose="020B0604020202020204" charset="0"/>
            </a:endParaRPr>
          </a:p>
        </p:txBody>
      </p:sp>
      <p:sp>
        <p:nvSpPr>
          <p:cNvPr id="14" name="Text 11"/>
          <p:cNvSpPr/>
          <p:nvPr/>
        </p:nvSpPr>
        <p:spPr>
          <a:xfrm>
            <a:off x="7656552" y="6444496"/>
            <a:ext cx="2654856" cy="331827"/>
          </a:xfrm>
          <a:prstGeom prst="rect">
            <a:avLst/>
          </a:prstGeom>
          <a:noFill/>
          <a:ln/>
        </p:spPr>
        <p:txBody>
          <a:bodyPr wrap="none" lIns="0" tIns="0" rIns="0" bIns="0" rtlCol="0" anchor="t"/>
          <a:lstStyle/>
          <a:p>
            <a:pPr marL="0" indent="0">
              <a:lnSpc>
                <a:spcPts val="2600"/>
              </a:lnSpc>
              <a:buNone/>
            </a:pPr>
            <a:r>
              <a:rPr lang="en-US" sz="2050" b="1">
                <a:solidFill>
                  <a:srgbClr val="E5E0DF"/>
                </a:solidFill>
                <a:latin typeface="Saira Medium" panose="020B0604020202020204" charset="0"/>
                <a:ea typeface="Saira Medium" pitchFamily="34" charset="-122"/>
                <a:cs typeface="Saira Medium" pitchFamily="34" charset="-120"/>
              </a:rPr>
              <a:t>Ad Fatigue</a:t>
            </a:r>
            <a:endParaRPr lang="en-US" sz="2050" b="1">
              <a:latin typeface="Saira Medium" panose="020B0604020202020204" charset="0"/>
            </a:endParaRPr>
          </a:p>
        </p:txBody>
      </p:sp>
      <p:sp>
        <p:nvSpPr>
          <p:cNvPr id="15" name="Text 12"/>
          <p:cNvSpPr/>
          <p:nvPr/>
        </p:nvSpPr>
        <p:spPr>
          <a:xfrm>
            <a:off x="7656552" y="6903720"/>
            <a:ext cx="5995511" cy="339804"/>
          </a:xfrm>
          <a:prstGeom prst="rect">
            <a:avLst/>
          </a:prstGeom>
          <a:noFill/>
          <a:ln/>
        </p:spPr>
        <p:txBody>
          <a:bodyPr wrap="none" lIns="0" tIns="0" rIns="0" bIns="0" rtlCol="0" anchor="t"/>
          <a:lstStyle/>
          <a:p>
            <a:pPr marL="0" indent="0">
              <a:lnSpc>
                <a:spcPts val="2650"/>
              </a:lnSpc>
              <a:buNone/>
            </a:pPr>
            <a:r>
              <a:rPr lang="en-US" sz="1650">
                <a:solidFill>
                  <a:srgbClr val="E5E0DF"/>
                </a:solidFill>
                <a:latin typeface="Saira Medium" panose="020B0604020202020204" charset="0"/>
                <a:ea typeface="Roboto" pitchFamily="34" charset="-122"/>
                <a:cs typeface="Roboto" pitchFamily="34" charset="-120"/>
              </a:rPr>
              <a:t>Overexposure during Olympics could lead to viewers tuning out.</a:t>
            </a:r>
            <a:endParaRPr lang="en-US" sz="1650">
              <a:latin typeface="Saira Medium" panose="020B0604020202020204" charset="0"/>
            </a:endParaRPr>
          </a:p>
        </p:txBody>
      </p:sp>
      <p:pic>
        <p:nvPicPr>
          <p:cNvPr id="16" name="Picture 15">
            <a:extLst>
              <a:ext uri="{FF2B5EF4-FFF2-40B4-BE49-F238E27FC236}">
                <a16:creationId xmlns:a16="http://schemas.microsoft.com/office/drawing/2014/main" id="{3827413A-C4E1-D4C8-1DF8-D507F6ED195A}"/>
              </a:ext>
            </a:extLst>
          </p:cNvPr>
          <p:cNvPicPr>
            <a:picLocks noChangeAspect="1"/>
          </p:cNvPicPr>
          <p:nvPr/>
        </p:nvPicPr>
        <p:blipFill>
          <a:blip r:embed="rId4"/>
          <a:stretch>
            <a:fillRect/>
          </a:stretch>
        </p:blipFill>
        <p:spPr>
          <a:xfrm>
            <a:off x="12662705" y="7795778"/>
            <a:ext cx="1967696" cy="433822"/>
          </a:xfrm>
          <a:prstGeom prst="rect">
            <a:avLst/>
          </a:prstGeom>
        </p:spPr>
      </p:pic>
    </p:spTree>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315200" y="472619"/>
            <a:ext cx="6095405" cy="732830"/>
          </a:xfrm>
          <a:prstGeom prst="rect">
            <a:avLst/>
          </a:prstGeom>
          <a:noFill/>
          <a:ln/>
        </p:spPr>
        <p:txBody>
          <a:bodyPr wrap="none" lIns="0" tIns="0" rIns="0" bIns="0" rtlCol="0" anchor="t"/>
          <a:lstStyle/>
          <a:p>
            <a:pPr marL="0" indent="0">
              <a:lnSpc>
                <a:spcPts val="5750"/>
              </a:lnSpc>
              <a:buNone/>
            </a:pPr>
            <a:r>
              <a:rPr lang="en-US" sz="4600">
                <a:solidFill>
                  <a:srgbClr val="FFFFFF"/>
                </a:solidFill>
                <a:latin typeface="Saira Medium" pitchFamily="34" charset="0"/>
                <a:ea typeface="Saira Medium" pitchFamily="34" charset="-122"/>
                <a:cs typeface="Saira Medium" pitchFamily="34" charset="-120"/>
              </a:rPr>
              <a:t>Key Persuasion Issues</a:t>
            </a:r>
            <a:endParaRPr lang="en-US" sz="4600"/>
          </a:p>
        </p:txBody>
      </p:sp>
      <p:pic>
        <p:nvPicPr>
          <p:cNvPr id="4" name="Image 1" descr="preencoded.png"/>
          <p:cNvPicPr>
            <a:picLocks noChangeAspect="1"/>
          </p:cNvPicPr>
          <p:nvPr/>
        </p:nvPicPr>
        <p:blipFill>
          <a:blip r:embed="rId4"/>
          <a:stretch>
            <a:fillRect/>
          </a:stretch>
        </p:blipFill>
        <p:spPr>
          <a:xfrm>
            <a:off x="6307098" y="1730097"/>
            <a:ext cx="1172528" cy="2101691"/>
          </a:xfrm>
          <a:prstGeom prst="rect">
            <a:avLst/>
          </a:prstGeom>
        </p:spPr>
      </p:pic>
      <p:sp>
        <p:nvSpPr>
          <p:cNvPr id="5" name="Text 1"/>
          <p:cNvSpPr/>
          <p:nvPr/>
        </p:nvSpPr>
        <p:spPr>
          <a:xfrm>
            <a:off x="7831336" y="1964531"/>
            <a:ext cx="2931319" cy="366355"/>
          </a:xfrm>
          <a:prstGeom prst="rect">
            <a:avLst/>
          </a:prstGeom>
          <a:noFill/>
          <a:ln/>
        </p:spPr>
        <p:txBody>
          <a:bodyPr wrap="none" lIns="0" tIns="0" rIns="0" bIns="0" rtlCol="0" anchor="t"/>
          <a:lstStyle/>
          <a:p>
            <a:pPr marL="0" indent="0" algn="l">
              <a:lnSpc>
                <a:spcPts val="2850"/>
              </a:lnSpc>
              <a:buNone/>
            </a:pPr>
            <a:r>
              <a:rPr lang="en-US" sz="2300" b="1">
                <a:solidFill>
                  <a:srgbClr val="E5E0DF"/>
                </a:solidFill>
                <a:latin typeface="Saira Medium" panose="020B0604020202020204" charset="0"/>
                <a:ea typeface="Saira Medium" pitchFamily="34" charset="-122"/>
                <a:cs typeface="Saira Medium" pitchFamily="34" charset="-120"/>
              </a:rPr>
              <a:t>Authenticity</a:t>
            </a:r>
            <a:endParaRPr lang="en-US" sz="2300" b="1">
              <a:latin typeface="Saira Medium" panose="020B0604020202020204" charset="0"/>
            </a:endParaRPr>
          </a:p>
        </p:txBody>
      </p:sp>
      <p:sp>
        <p:nvSpPr>
          <p:cNvPr id="6" name="Text 2"/>
          <p:cNvSpPr/>
          <p:nvPr/>
        </p:nvSpPr>
        <p:spPr>
          <a:xfrm>
            <a:off x="7831336" y="2471499"/>
            <a:ext cx="5978366" cy="1125855"/>
          </a:xfrm>
          <a:prstGeom prst="rect">
            <a:avLst/>
          </a:prstGeom>
          <a:noFill/>
          <a:ln/>
        </p:spPr>
        <p:txBody>
          <a:bodyPr wrap="square" lIns="0" tIns="0" rIns="0" bIns="0" rtlCol="0" anchor="t"/>
          <a:lstStyle/>
          <a:p>
            <a:pPr marL="0" indent="0" algn="l">
              <a:lnSpc>
                <a:spcPts val="2950"/>
              </a:lnSpc>
              <a:buNone/>
            </a:pPr>
            <a:r>
              <a:rPr lang="en-US" sz="1800">
                <a:solidFill>
                  <a:srgbClr val="E5E0DF"/>
                </a:solidFill>
                <a:latin typeface="Saira Medium" panose="020B0604020202020204" charset="0"/>
                <a:ea typeface="Roboto" pitchFamily="34" charset="-122"/>
                <a:cs typeface="Roboto" pitchFamily="34" charset="-120"/>
              </a:rPr>
              <a:t>Viewers may question if Samsung truly embodies Olympic values or is it just using the event as a Marketing platform.</a:t>
            </a:r>
            <a:endParaRPr lang="en-US" sz="1800">
              <a:latin typeface="Saira Medium" panose="020B0604020202020204" charset="0"/>
            </a:endParaRPr>
          </a:p>
        </p:txBody>
      </p:sp>
      <p:pic>
        <p:nvPicPr>
          <p:cNvPr id="7" name="Image 2" descr="preencoded.png"/>
          <p:cNvPicPr>
            <a:picLocks noChangeAspect="1"/>
          </p:cNvPicPr>
          <p:nvPr/>
        </p:nvPicPr>
        <p:blipFill>
          <a:blip r:embed="rId5"/>
          <a:stretch>
            <a:fillRect/>
          </a:stretch>
        </p:blipFill>
        <p:spPr>
          <a:xfrm>
            <a:off x="6307098" y="3831788"/>
            <a:ext cx="1172528" cy="1876068"/>
          </a:xfrm>
          <a:prstGeom prst="rect">
            <a:avLst/>
          </a:prstGeom>
        </p:spPr>
      </p:pic>
      <p:sp>
        <p:nvSpPr>
          <p:cNvPr id="8" name="Text 3"/>
          <p:cNvSpPr/>
          <p:nvPr/>
        </p:nvSpPr>
        <p:spPr>
          <a:xfrm>
            <a:off x="7831336" y="4066222"/>
            <a:ext cx="2931319" cy="366355"/>
          </a:xfrm>
          <a:prstGeom prst="rect">
            <a:avLst/>
          </a:prstGeom>
          <a:noFill/>
          <a:ln/>
        </p:spPr>
        <p:txBody>
          <a:bodyPr wrap="none" lIns="0" tIns="0" rIns="0" bIns="0" rtlCol="0" anchor="t"/>
          <a:lstStyle/>
          <a:p>
            <a:pPr marL="0" indent="0" algn="l">
              <a:lnSpc>
                <a:spcPts val="2850"/>
              </a:lnSpc>
              <a:buNone/>
            </a:pPr>
            <a:r>
              <a:rPr lang="en-US" sz="2300" b="1">
                <a:solidFill>
                  <a:srgbClr val="E5E0DF"/>
                </a:solidFill>
                <a:latin typeface="Saira Medium" panose="020B0604020202020204" charset="0"/>
                <a:ea typeface="Saira Medium" pitchFamily="34" charset="-122"/>
                <a:cs typeface="Saira Medium" pitchFamily="34" charset="-120"/>
              </a:rPr>
              <a:t>Product Focus</a:t>
            </a:r>
            <a:endParaRPr lang="en-US" sz="2300" b="1">
              <a:latin typeface="Saira Medium" panose="020B0604020202020204" charset="0"/>
            </a:endParaRPr>
          </a:p>
        </p:txBody>
      </p:sp>
      <p:sp>
        <p:nvSpPr>
          <p:cNvPr id="9" name="Text 4"/>
          <p:cNvSpPr/>
          <p:nvPr/>
        </p:nvSpPr>
        <p:spPr>
          <a:xfrm>
            <a:off x="7831336" y="4573191"/>
            <a:ext cx="5978366" cy="750570"/>
          </a:xfrm>
          <a:prstGeom prst="rect">
            <a:avLst/>
          </a:prstGeom>
          <a:noFill/>
          <a:ln/>
        </p:spPr>
        <p:txBody>
          <a:bodyPr wrap="square" lIns="0" tIns="0" rIns="0" bIns="0" rtlCol="0" anchor="t"/>
          <a:lstStyle/>
          <a:p>
            <a:pPr marL="0" indent="0" algn="l">
              <a:lnSpc>
                <a:spcPts val="2950"/>
              </a:lnSpc>
              <a:buNone/>
            </a:pPr>
            <a:r>
              <a:rPr lang="en-US" sz="1800">
                <a:solidFill>
                  <a:srgbClr val="E5E0DF"/>
                </a:solidFill>
                <a:latin typeface="Saira Medium" panose="020B0604020202020204" charset="0"/>
                <a:ea typeface="Roboto" pitchFamily="34" charset="-122"/>
                <a:cs typeface="Roboto" pitchFamily="34" charset="-120"/>
              </a:rPr>
              <a:t>Olympic spectacle shouldn't overshadow Samsung's product benefits.</a:t>
            </a:r>
            <a:endParaRPr lang="en-US" sz="1800">
              <a:latin typeface="Saira Medium" panose="020B0604020202020204" charset="0"/>
            </a:endParaRPr>
          </a:p>
        </p:txBody>
      </p:sp>
      <p:pic>
        <p:nvPicPr>
          <p:cNvPr id="10" name="Image 3" descr="preencoded.png"/>
          <p:cNvPicPr>
            <a:picLocks noChangeAspect="1"/>
          </p:cNvPicPr>
          <p:nvPr/>
        </p:nvPicPr>
        <p:blipFill>
          <a:blip r:embed="rId6"/>
          <a:stretch>
            <a:fillRect/>
          </a:stretch>
        </p:blipFill>
        <p:spPr>
          <a:xfrm>
            <a:off x="6307098" y="5707856"/>
            <a:ext cx="1172528" cy="1876068"/>
          </a:xfrm>
          <a:prstGeom prst="rect">
            <a:avLst/>
          </a:prstGeom>
        </p:spPr>
      </p:pic>
      <p:sp>
        <p:nvSpPr>
          <p:cNvPr id="11" name="Text 5"/>
          <p:cNvSpPr/>
          <p:nvPr/>
        </p:nvSpPr>
        <p:spPr>
          <a:xfrm>
            <a:off x="7831336" y="5942290"/>
            <a:ext cx="2931319" cy="366355"/>
          </a:xfrm>
          <a:prstGeom prst="rect">
            <a:avLst/>
          </a:prstGeom>
          <a:noFill/>
          <a:ln/>
        </p:spPr>
        <p:txBody>
          <a:bodyPr wrap="none" lIns="0" tIns="0" rIns="0" bIns="0" rtlCol="0" anchor="t"/>
          <a:lstStyle/>
          <a:p>
            <a:pPr marL="0" indent="0" algn="l">
              <a:lnSpc>
                <a:spcPts val="2850"/>
              </a:lnSpc>
              <a:buNone/>
            </a:pPr>
            <a:r>
              <a:rPr lang="en-US" sz="2300" b="1">
                <a:solidFill>
                  <a:srgbClr val="E5E0DF"/>
                </a:solidFill>
                <a:latin typeface="Saira Medium" panose="020B0604020202020204" charset="0"/>
                <a:ea typeface="Saira Medium" pitchFamily="34" charset="-122"/>
                <a:cs typeface="Saira Medium" pitchFamily="34" charset="-120"/>
              </a:rPr>
              <a:t>Audience Reach</a:t>
            </a:r>
            <a:endParaRPr lang="en-US" sz="2300" b="1">
              <a:latin typeface="Saira Medium" panose="020B0604020202020204" charset="0"/>
            </a:endParaRPr>
          </a:p>
        </p:txBody>
      </p:sp>
      <p:sp>
        <p:nvSpPr>
          <p:cNvPr id="12" name="Text 6"/>
          <p:cNvSpPr/>
          <p:nvPr/>
        </p:nvSpPr>
        <p:spPr>
          <a:xfrm>
            <a:off x="7831336" y="6449258"/>
            <a:ext cx="5978366" cy="750570"/>
          </a:xfrm>
          <a:prstGeom prst="rect">
            <a:avLst/>
          </a:prstGeom>
          <a:noFill/>
          <a:ln/>
        </p:spPr>
        <p:txBody>
          <a:bodyPr wrap="square" lIns="0" tIns="0" rIns="0" bIns="0" rtlCol="0" anchor="t"/>
          <a:lstStyle/>
          <a:p>
            <a:pPr marL="0" indent="0" algn="l">
              <a:lnSpc>
                <a:spcPts val="2950"/>
              </a:lnSpc>
              <a:buNone/>
            </a:pPr>
            <a:r>
              <a:rPr lang="en-US" sz="1800">
                <a:solidFill>
                  <a:srgbClr val="E5E0DF"/>
                </a:solidFill>
                <a:latin typeface="Saira Medium" panose="020B0604020202020204" charset="0"/>
                <a:ea typeface="Roboto" pitchFamily="34" charset="-122"/>
                <a:cs typeface="Roboto" pitchFamily="34" charset="-120"/>
              </a:rPr>
              <a:t>Strategy must effectively target both traditional and younger, fragmented audiences.</a:t>
            </a:r>
            <a:endParaRPr lang="en-US" sz="1800">
              <a:latin typeface="Saira Medium" panose="020B0604020202020204" charset="0"/>
            </a:endParaRPr>
          </a:p>
        </p:txBody>
      </p:sp>
      <p:pic>
        <p:nvPicPr>
          <p:cNvPr id="13" name="Picture 12">
            <a:extLst>
              <a:ext uri="{FF2B5EF4-FFF2-40B4-BE49-F238E27FC236}">
                <a16:creationId xmlns:a16="http://schemas.microsoft.com/office/drawing/2014/main" id="{F295739B-8786-D862-E8F2-4881741F589C}"/>
              </a:ext>
            </a:extLst>
          </p:cNvPr>
          <p:cNvPicPr>
            <a:picLocks noChangeAspect="1"/>
          </p:cNvPicPr>
          <p:nvPr/>
        </p:nvPicPr>
        <p:blipFill>
          <a:blip r:embed="rId7"/>
          <a:stretch>
            <a:fillRect/>
          </a:stretch>
        </p:blipFill>
        <p:spPr>
          <a:xfrm>
            <a:off x="12662705" y="7795778"/>
            <a:ext cx="1967696" cy="433822"/>
          </a:xfrm>
          <a:prstGeom prst="rect">
            <a:avLst/>
          </a:prstGeom>
        </p:spPr>
      </p:pic>
    </p:spTree>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B4DCFC-B540-EFD9-0090-95F4F771C554}"/>
              </a:ext>
            </a:extLst>
          </p:cNvPr>
          <p:cNvPicPr>
            <a:picLocks noChangeAspect="1"/>
          </p:cNvPicPr>
          <p:nvPr/>
        </p:nvPicPr>
        <p:blipFill>
          <a:blip r:embed="rId2"/>
          <a:stretch>
            <a:fillRect/>
          </a:stretch>
        </p:blipFill>
        <p:spPr>
          <a:xfrm>
            <a:off x="12662705" y="7795778"/>
            <a:ext cx="1967696" cy="433822"/>
          </a:xfrm>
          <a:prstGeom prst="rect">
            <a:avLst/>
          </a:prstGeom>
        </p:spPr>
      </p:pic>
      <p:sp>
        <p:nvSpPr>
          <p:cNvPr id="3" name="Text 0">
            <a:extLst>
              <a:ext uri="{FF2B5EF4-FFF2-40B4-BE49-F238E27FC236}">
                <a16:creationId xmlns:a16="http://schemas.microsoft.com/office/drawing/2014/main" id="{EF520E67-F300-6996-0422-9717E30353C0}"/>
              </a:ext>
            </a:extLst>
          </p:cNvPr>
          <p:cNvSpPr/>
          <p:nvPr/>
        </p:nvSpPr>
        <p:spPr>
          <a:xfrm>
            <a:off x="4267497" y="550022"/>
            <a:ext cx="6095405" cy="732830"/>
          </a:xfrm>
          <a:prstGeom prst="rect">
            <a:avLst/>
          </a:prstGeom>
          <a:noFill/>
          <a:ln/>
        </p:spPr>
        <p:txBody>
          <a:bodyPr wrap="none" lIns="0" tIns="0" rIns="0" bIns="0" rtlCol="0" anchor="t"/>
          <a:lstStyle/>
          <a:p>
            <a:pPr marL="0" indent="0" algn="ctr">
              <a:lnSpc>
                <a:spcPts val="5750"/>
              </a:lnSpc>
              <a:buNone/>
            </a:pPr>
            <a:r>
              <a:rPr lang="en-US" sz="4600" b="1">
                <a:solidFill>
                  <a:schemeClr val="accent2"/>
                </a:solidFill>
                <a:latin typeface="Saira Medium" pitchFamily="34" charset="0"/>
                <a:ea typeface="Saira Medium" pitchFamily="34" charset="-122"/>
                <a:cs typeface="Saira Medium" pitchFamily="34" charset="-120"/>
              </a:rPr>
              <a:t>References</a:t>
            </a:r>
            <a:endParaRPr lang="en-US" sz="4600" b="1">
              <a:solidFill>
                <a:schemeClr val="accent2"/>
              </a:solidFill>
            </a:endParaRPr>
          </a:p>
        </p:txBody>
      </p:sp>
      <p:sp>
        <p:nvSpPr>
          <p:cNvPr id="13" name="TextBox 12">
            <a:extLst>
              <a:ext uri="{FF2B5EF4-FFF2-40B4-BE49-F238E27FC236}">
                <a16:creationId xmlns:a16="http://schemas.microsoft.com/office/drawing/2014/main" id="{AE172C9E-76F4-ACDA-5843-799CE5856066}"/>
              </a:ext>
            </a:extLst>
          </p:cNvPr>
          <p:cNvSpPr txBox="1"/>
          <p:nvPr/>
        </p:nvSpPr>
        <p:spPr>
          <a:xfrm>
            <a:off x="1201003" y="1569492"/>
            <a:ext cx="12678770" cy="72943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kern="1200">
                <a:solidFill>
                  <a:schemeClr val="bg1"/>
                </a:solidFill>
                <a:effectLst/>
                <a:latin typeface="DM Sans" pitchFamily="2" charset="0"/>
                <a:ea typeface="DM Sans" pitchFamily="2" charset="0"/>
                <a:cs typeface="DM Sans" pitchFamily="2" charset="0"/>
              </a:rPr>
              <a:t>Tosan </a:t>
            </a:r>
            <a:r>
              <a:rPr lang="en-US" sz="1800" kern="1200" err="1">
                <a:solidFill>
                  <a:schemeClr val="bg1"/>
                </a:solidFill>
                <a:effectLst/>
                <a:latin typeface="DM Sans" pitchFamily="2" charset="0"/>
                <a:ea typeface="DM Sans" pitchFamily="2" charset="0"/>
                <a:cs typeface="DM Sans" pitchFamily="2" charset="0"/>
              </a:rPr>
              <a:t>Ebisan</a:t>
            </a:r>
            <a:r>
              <a:rPr lang="en-US" sz="1800" kern="1200">
                <a:solidFill>
                  <a:schemeClr val="bg1"/>
                </a:solidFill>
                <a:effectLst/>
                <a:latin typeface="DM Sans" pitchFamily="2" charset="0"/>
                <a:ea typeface="DM Sans" pitchFamily="2" charset="0"/>
                <a:cs typeface="DM Sans" pitchFamily="2" charset="0"/>
              </a:rPr>
              <a:t>. (2024). How brands are redefining Paris 2024 Olympic marketing. </a:t>
            </a:r>
            <a:r>
              <a:rPr lang="en-US" sz="1800" kern="1200" err="1">
                <a:solidFill>
                  <a:schemeClr val="bg1"/>
                </a:solidFill>
                <a:effectLst/>
                <a:latin typeface="DM Sans" pitchFamily="2" charset="0"/>
                <a:ea typeface="DM Sans" pitchFamily="2" charset="0"/>
                <a:cs typeface="DM Sans" pitchFamily="2" charset="0"/>
              </a:rPr>
              <a:t>Dotdigital</a:t>
            </a:r>
            <a:r>
              <a:rPr lang="en-US" sz="1800" kern="1200">
                <a:solidFill>
                  <a:schemeClr val="bg1"/>
                </a:solidFill>
                <a:effectLst/>
                <a:latin typeface="DM Sans" pitchFamily="2" charset="0"/>
                <a:ea typeface="DM Sans" pitchFamily="2" charset="0"/>
                <a:cs typeface="DM Sans" pitchFamily="2" charset="0"/>
              </a:rPr>
              <a:t>. https://dotdigital.com/blog/paris-2024-olympic-marketing/ </a:t>
            </a:r>
            <a:endParaRPr lang="en-US"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kern="1200">
                <a:solidFill>
                  <a:schemeClr val="bg1"/>
                </a:solidFill>
                <a:effectLst/>
                <a:latin typeface="DM Sans" pitchFamily="2" charset="0"/>
                <a:ea typeface="DM Sans" pitchFamily="2" charset="0"/>
                <a:cs typeface="DM Sans" pitchFamily="2" charset="0"/>
              </a:rPr>
              <a:t>Hannah Bowler. (2024). How Samsung saved Olympics media dollars by gifting 17,000 phones to athletes. The Drum. </a:t>
            </a:r>
            <a:r>
              <a:rPr lang="en-US" sz="1800" kern="1200">
                <a:solidFill>
                  <a:schemeClr val="bg1"/>
                </a:solidFill>
                <a:effectLst/>
                <a:latin typeface="DM Sans" pitchFamily="2" charset="0"/>
                <a:ea typeface="DM Sans" pitchFamily="2" charset="0"/>
                <a:cs typeface="DM Sans" pitchFamily="2" charset="0"/>
                <a:hlinkClick r:id="rId3"/>
              </a:rPr>
              <a:t>https://www.thedrum.com/news/2024/08/26/how-samsung-saved-olympics-media-dollars-gifting-17000-phones-athletes</a:t>
            </a:r>
            <a:endParaRPr lang="en-US" sz="1800" kern="1200">
              <a:solidFill>
                <a:schemeClr val="bg1"/>
              </a:solidFill>
              <a:effectLst/>
              <a:latin typeface="DM Sans" pitchFamily="2" charset="0"/>
              <a:ea typeface="DM Sans" pitchFamily="2" charset="0"/>
              <a:cs typeface="DM Sans" pitchFamily="2" charset="0"/>
            </a:endParaRPr>
          </a:p>
          <a:p>
            <a:pPr marL="285750" indent="-285750">
              <a:lnSpc>
                <a:spcPct val="150000"/>
              </a:lnSpc>
              <a:buFont typeface="Arial" panose="020B0604020202020204" pitchFamily="34" charset="0"/>
              <a:buChar char="•"/>
            </a:pPr>
            <a:r>
              <a:rPr lang="en-US" sz="1800" kern="1200">
                <a:solidFill>
                  <a:schemeClr val="bg1"/>
                </a:solidFill>
                <a:effectLst/>
                <a:latin typeface="DM Sans" pitchFamily="2" charset="0"/>
                <a:ea typeface="DM Sans" pitchFamily="2" charset="0"/>
                <a:cs typeface="DM Sans" pitchFamily="2" charset="0"/>
              </a:rPr>
              <a:t>Danielle </a:t>
            </a:r>
            <a:r>
              <a:rPr lang="en-US" sz="1800" kern="1200" err="1">
                <a:solidFill>
                  <a:schemeClr val="bg1"/>
                </a:solidFill>
                <a:effectLst/>
                <a:latin typeface="DM Sans" pitchFamily="2" charset="0"/>
                <a:ea typeface="DM Sans" pitchFamily="2" charset="0"/>
                <a:cs typeface="DM Sans" pitchFamily="2" charset="0"/>
              </a:rPr>
              <a:t>Commisso</a:t>
            </a:r>
            <a:r>
              <a:rPr lang="en-US" sz="1800" kern="1200">
                <a:solidFill>
                  <a:schemeClr val="bg1"/>
                </a:solidFill>
                <a:effectLst/>
                <a:latin typeface="DM Sans" pitchFamily="2" charset="0"/>
                <a:ea typeface="DM Sans" pitchFamily="2" charset="0"/>
                <a:cs typeface="DM Sans" pitchFamily="2" charset="0"/>
              </a:rPr>
              <a:t>. (2024). Top-Performing Brand Campaigns of the 2024 Olympics: Samsung Leads. </a:t>
            </a:r>
            <a:r>
              <a:rPr lang="en-US" sz="1800" kern="1200" err="1">
                <a:solidFill>
                  <a:schemeClr val="bg1"/>
                </a:solidFill>
                <a:effectLst/>
                <a:latin typeface="DM Sans" pitchFamily="2" charset="0"/>
                <a:ea typeface="DM Sans" pitchFamily="2" charset="0"/>
                <a:cs typeface="DM Sans" pitchFamily="2" charset="0"/>
              </a:rPr>
              <a:t>CivicScience</a:t>
            </a:r>
            <a:r>
              <a:rPr lang="en-US" sz="1800" kern="1200">
                <a:solidFill>
                  <a:schemeClr val="bg1"/>
                </a:solidFill>
                <a:effectLst/>
                <a:latin typeface="DM Sans" pitchFamily="2" charset="0"/>
                <a:ea typeface="DM Sans" pitchFamily="2" charset="0"/>
                <a:cs typeface="DM Sans" pitchFamily="2" charset="0"/>
              </a:rPr>
              <a:t>. </a:t>
            </a:r>
            <a:r>
              <a:rPr lang="en-US" sz="1800" kern="1200">
                <a:solidFill>
                  <a:schemeClr val="bg1"/>
                </a:solidFill>
                <a:effectLst/>
                <a:latin typeface="DM Sans" pitchFamily="2" charset="0"/>
                <a:ea typeface="DM Sans" pitchFamily="2" charset="0"/>
                <a:cs typeface="DM Sans" pitchFamily="2" charset="0"/>
                <a:hlinkClick r:id="rId4"/>
              </a:rPr>
              <a:t>https://civicscience.com/top-performing-brand-campaigns-of-the-2024-olympics-samsung-leads/</a:t>
            </a:r>
            <a:endParaRPr lang="en-US" sz="1800" kern="1200">
              <a:solidFill>
                <a:schemeClr val="bg1"/>
              </a:solidFill>
              <a:effectLst/>
              <a:latin typeface="DM Sans" pitchFamily="2" charset="0"/>
              <a:ea typeface="DM Sans" pitchFamily="2" charset="0"/>
              <a:cs typeface="DM Sans" pitchFamily="2" charset="0"/>
            </a:endParaRPr>
          </a:p>
          <a:p>
            <a:pPr marL="285750" indent="-285750">
              <a:lnSpc>
                <a:spcPct val="150000"/>
              </a:lnSpc>
              <a:buFont typeface="Arial" panose="020B0604020202020204" pitchFamily="34" charset="0"/>
              <a:buChar char="•"/>
            </a:pPr>
            <a:r>
              <a:rPr lang="en-US" sz="1800" kern="1200" err="1">
                <a:solidFill>
                  <a:schemeClr val="bg1"/>
                </a:solidFill>
                <a:effectLst/>
                <a:latin typeface="DM Sans" pitchFamily="2" charset="0"/>
                <a:ea typeface="DM Sans" pitchFamily="2" charset="0"/>
                <a:cs typeface="DM Sans" pitchFamily="2" charset="0"/>
              </a:rPr>
              <a:t>Makari</a:t>
            </a:r>
            <a:r>
              <a:rPr lang="en-US" sz="1800" kern="1200">
                <a:solidFill>
                  <a:schemeClr val="bg1"/>
                </a:solidFill>
                <a:effectLst/>
                <a:latin typeface="DM Sans" pitchFamily="2" charset="0"/>
                <a:ea typeface="DM Sans" pitchFamily="2" charset="0"/>
                <a:cs typeface="DM Sans" pitchFamily="2" charset="0"/>
              </a:rPr>
              <a:t>, Reem. “Samsung Sees Spike in Sales with Olympics Sponsored </a:t>
            </a:r>
            <a:r>
              <a:rPr lang="en-US" sz="1800" kern="1200" err="1">
                <a:solidFill>
                  <a:schemeClr val="bg1"/>
                </a:solidFill>
                <a:effectLst/>
                <a:latin typeface="DM Sans" pitchFamily="2" charset="0"/>
                <a:ea typeface="DM Sans" pitchFamily="2" charset="0"/>
                <a:cs typeface="DM Sans" pitchFamily="2" charset="0"/>
              </a:rPr>
              <a:t>Winners’selfie</a:t>
            </a:r>
            <a:r>
              <a:rPr lang="en-US" sz="1800" kern="1200">
                <a:solidFill>
                  <a:schemeClr val="bg1"/>
                </a:solidFill>
                <a:effectLst/>
                <a:latin typeface="DM Sans" pitchFamily="2" charset="0"/>
                <a:ea typeface="DM Sans" pitchFamily="2" charset="0"/>
                <a:cs typeface="DM Sans" pitchFamily="2" charset="0"/>
              </a:rPr>
              <a:t> Moments.” Campaign, Performance Marketing World, 7 Aug. 2024, </a:t>
            </a:r>
            <a:r>
              <a:rPr lang="en-US" sz="1800" kern="1200">
                <a:solidFill>
                  <a:schemeClr val="bg1"/>
                </a:solidFill>
                <a:effectLst/>
                <a:latin typeface="DM Sans" pitchFamily="2" charset="0"/>
                <a:ea typeface="DM Sans" pitchFamily="2" charset="0"/>
                <a:cs typeface="DM Sans" pitchFamily="2" charset="0"/>
                <a:hlinkClick r:id="rId5"/>
              </a:rPr>
              <a:t>https://www.campaignasia.com/article/samsung-sees-spike-in-sales-with-olympics-sponsored-winners-selfie-moments/497568</a:t>
            </a:r>
            <a:r>
              <a:rPr lang="en-US" sz="1800" kern="1200">
                <a:solidFill>
                  <a:schemeClr val="bg1"/>
                </a:solidFill>
                <a:effectLst/>
                <a:latin typeface="DM Sans" pitchFamily="2" charset="0"/>
                <a:ea typeface="DM Sans" pitchFamily="2" charset="0"/>
                <a:cs typeface="DM Sans" pitchFamily="2" charset="0"/>
              </a:rPr>
              <a:t>.</a:t>
            </a:r>
          </a:p>
          <a:p>
            <a:pPr marL="285750" indent="-285750">
              <a:lnSpc>
                <a:spcPct val="150000"/>
              </a:lnSpc>
              <a:buFont typeface="Arial" panose="020B0604020202020204" pitchFamily="34" charset="0"/>
              <a:buChar char="•"/>
            </a:pPr>
            <a:r>
              <a:rPr lang="en-US" sz="1800" kern="1200">
                <a:solidFill>
                  <a:schemeClr val="bg1"/>
                </a:solidFill>
                <a:effectLst/>
                <a:latin typeface="DM Sans" pitchFamily="2" charset="0"/>
                <a:ea typeface="DM Sans" pitchFamily="2" charset="0"/>
                <a:cs typeface="DM Sans" pitchFamily="2" charset="0"/>
              </a:rPr>
              <a:t>Samsung. “Samsung Marks Final Countdown to Paris 2024 With New </a:t>
            </a:r>
            <a:r>
              <a:rPr lang="en-US" sz="1800" kern="1200" err="1">
                <a:solidFill>
                  <a:schemeClr val="bg1"/>
                </a:solidFill>
                <a:effectLst/>
                <a:latin typeface="DM Sans" pitchFamily="2" charset="0"/>
                <a:ea typeface="DM Sans" pitchFamily="2" charset="0"/>
                <a:cs typeface="DM Sans" pitchFamily="2" charset="0"/>
              </a:rPr>
              <a:t>OlympicTM</a:t>
            </a:r>
            <a:r>
              <a:rPr lang="en-US" sz="1800" kern="1200">
                <a:solidFill>
                  <a:schemeClr val="bg1"/>
                </a:solidFill>
                <a:effectLst/>
                <a:latin typeface="DM Sans" pitchFamily="2" charset="0"/>
                <a:ea typeface="DM Sans" pitchFamily="2" charset="0"/>
                <a:cs typeface="DM Sans" pitchFamily="2" charset="0"/>
              </a:rPr>
              <a:t> Rendezvous @ Samsung | Square </a:t>
            </a:r>
            <a:r>
              <a:rPr lang="en-US" sz="1800" kern="1200" err="1">
                <a:solidFill>
                  <a:schemeClr val="bg1"/>
                </a:solidFill>
                <a:effectLst/>
                <a:latin typeface="DM Sans" pitchFamily="2" charset="0"/>
                <a:ea typeface="DM Sans" pitchFamily="2" charset="0"/>
                <a:cs typeface="DM Sans" pitchFamily="2" charset="0"/>
              </a:rPr>
              <a:t>Marigny</a:t>
            </a:r>
            <a:r>
              <a:rPr lang="en-US" sz="1800" kern="1200">
                <a:solidFill>
                  <a:schemeClr val="bg1"/>
                </a:solidFill>
                <a:effectLst/>
                <a:latin typeface="DM Sans" pitchFamily="2" charset="0"/>
                <a:ea typeface="DM Sans" pitchFamily="2" charset="0"/>
                <a:cs typeface="DM Sans" pitchFamily="2" charset="0"/>
              </a:rPr>
              <a:t>.” Samsung, 26 July 2024, </a:t>
            </a:r>
            <a:r>
              <a:rPr lang="en-US" sz="1800" kern="1200">
                <a:solidFill>
                  <a:schemeClr val="bg1"/>
                </a:solidFill>
                <a:effectLst/>
                <a:latin typeface="DM Sans" pitchFamily="2" charset="0"/>
                <a:ea typeface="DM Sans" pitchFamily="2" charset="0"/>
                <a:cs typeface="DM Sans" pitchFamily="2" charset="0"/>
                <a:hlinkClick r:id="rId6"/>
              </a:rPr>
              <a:t>https://news.samsung.com/my/samsung-marks-final-countdown-to-paris-2024-with-new-olympic-rendezvous-samsung-square-marigny</a:t>
            </a:r>
            <a:r>
              <a:rPr lang="en-US" sz="1800" kern="1200">
                <a:solidFill>
                  <a:schemeClr val="bg1"/>
                </a:solidFill>
                <a:effectLst/>
                <a:latin typeface="DM Sans" pitchFamily="2" charset="0"/>
                <a:ea typeface="DM Sans" pitchFamily="2" charset="0"/>
                <a:cs typeface="DM Sans" pitchFamily="2" charset="0"/>
              </a:rPr>
              <a:t>.</a:t>
            </a:r>
          </a:p>
          <a:p>
            <a:pPr marL="285750" indent="-285750">
              <a:lnSpc>
                <a:spcPct val="150000"/>
              </a:lnSpc>
              <a:buFont typeface="Arial" panose="020B0604020202020204" pitchFamily="34" charset="0"/>
              <a:buChar char="•"/>
            </a:pPr>
            <a:r>
              <a:rPr lang="en-US" sz="1800" u="sng" kern="10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7"/>
              </a:rPr>
              <a:t>https://www.is.com/community/blog/samsung-in-2024-the-users-innovation-and-technology/</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429116168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0A2B7F3-65A0-4CC5-8310-3252C59E0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7184B3-0743-00E0-59DF-B6378BABC40B}"/>
              </a:ext>
            </a:extLst>
          </p:cNvPr>
          <p:cNvSpPr txBox="1"/>
          <p:nvPr/>
        </p:nvSpPr>
        <p:spPr>
          <a:xfrm>
            <a:off x="1030260" y="5548944"/>
            <a:ext cx="12618720" cy="135923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a:latin typeface="Saira Medium" panose="020B0604020202020204" charset="0"/>
                <a:ea typeface="+mj-ea"/>
                <a:cs typeface="+mj-cs"/>
              </a:rPr>
              <a:t>Thank You</a:t>
            </a:r>
          </a:p>
        </p:txBody>
      </p:sp>
      <p:pic>
        <p:nvPicPr>
          <p:cNvPr id="6" name="Picture 5" descr="A logo of the olympic games&#10;&#10;Description automatically generated">
            <a:extLst>
              <a:ext uri="{FF2B5EF4-FFF2-40B4-BE49-F238E27FC236}">
                <a16:creationId xmlns:a16="http://schemas.microsoft.com/office/drawing/2014/main" id="{FA6BF8CC-437E-4330-C863-C5026D02C7DC}"/>
              </a:ext>
            </a:extLst>
          </p:cNvPr>
          <p:cNvPicPr>
            <a:picLocks noChangeAspect="1"/>
          </p:cNvPicPr>
          <p:nvPr/>
        </p:nvPicPr>
        <p:blipFill>
          <a:blip r:embed="rId2"/>
          <a:srcRect t="12072" r="2" b="18416"/>
          <a:stretch/>
        </p:blipFill>
        <p:spPr>
          <a:xfrm>
            <a:off x="1704313" y="365760"/>
            <a:ext cx="11270615" cy="4406887"/>
          </a:xfrm>
          <a:custGeom>
            <a:avLst/>
            <a:gdLst/>
            <a:ahLst/>
            <a:cxnLst/>
            <a:rect l="l" t="t" r="r" b="b"/>
            <a:pathLst>
              <a:path w="9392179" h="3672406">
                <a:moveTo>
                  <a:pt x="8328426" y="0"/>
                </a:moveTo>
                <a:cubicBezTo>
                  <a:pt x="8306669" y="212063"/>
                  <a:pt x="8209966" y="234386"/>
                  <a:pt x="8156780" y="365530"/>
                </a:cubicBezTo>
                <a:cubicBezTo>
                  <a:pt x="8193044" y="376692"/>
                  <a:pt x="8224472" y="390643"/>
                  <a:pt x="8255900" y="396224"/>
                </a:cubicBezTo>
                <a:cubicBezTo>
                  <a:pt x="8379195" y="424127"/>
                  <a:pt x="8497654" y="496675"/>
                  <a:pt x="8608861" y="619448"/>
                </a:cubicBezTo>
                <a:cubicBezTo>
                  <a:pt x="8693475" y="711528"/>
                  <a:pt x="8785341" y="750593"/>
                  <a:pt x="8877208" y="756173"/>
                </a:cubicBezTo>
                <a:cubicBezTo>
                  <a:pt x="8923141" y="758964"/>
                  <a:pt x="8971492" y="761754"/>
                  <a:pt x="9012590" y="795238"/>
                </a:cubicBezTo>
                <a:cubicBezTo>
                  <a:pt x="9053688" y="828721"/>
                  <a:pt x="9133466" y="814770"/>
                  <a:pt x="9106875" y="996140"/>
                </a:cubicBezTo>
                <a:cubicBezTo>
                  <a:pt x="9210828" y="1068688"/>
                  <a:pt x="9167313" y="1283542"/>
                  <a:pt x="9215663" y="1417476"/>
                </a:cubicBezTo>
                <a:cubicBezTo>
                  <a:pt x="9268849" y="1565363"/>
                  <a:pt x="9300277" y="1746734"/>
                  <a:pt x="9370386" y="1872297"/>
                </a:cubicBezTo>
                <a:cubicBezTo>
                  <a:pt x="9396979" y="1916942"/>
                  <a:pt x="9396979" y="1967168"/>
                  <a:pt x="9382473" y="2014603"/>
                </a:cubicBezTo>
                <a:cubicBezTo>
                  <a:pt x="9355881" y="2115054"/>
                  <a:pt x="9322035" y="2201554"/>
                  <a:pt x="9276102" y="2268521"/>
                </a:cubicBezTo>
                <a:cubicBezTo>
                  <a:pt x="9106875" y="2514068"/>
                  <a:pt x="8932811" y="2756825"/>
                  <a:pt x="8746660" y="2949356"/>
                </a:cubicBezTo>
                <a:cubicBezTo>
                  <a:pt x="8536335" y="3169790"/>
                  <a:pt x="8304251" y="3289774"/>
                  <a:pt x="8069749" y="3384644"/>
                </a:cubicBezTo>
                <a:cubicBezTo>
                  <a:pt x="7624922" y="3566014"/>
                  <a:pt x="7172842" y="3632982"/>
                  <a:pt x="6713509" y="3649724"/>
                </a:cubicBezTo>
                <a:cubicBezTo>
                  <a:pt x="6406482" y="3660885"/>
                  <a:pt x="6101872" y="3674836"/>
                  <a:pt x="5794844" y="3672046"/>
                </a:cubicBezTo>
                <a:cubicBezTo>
                  <a:pt x="5526498" y="3669256"/>
                  <a:pt x="5258151" y="3638562"/>
                  <a:pt x="4987387" y="3599498"/>
                </a:cubicBezTo>
                <a:cubicBezTo>
                  <a:pt x="4636843" y="3546482"/>
                  <a:pt x="3362799" y="3312096"/>
                  <a:pt x="2920390" y="3220016"/>
                </a:cubicBezTo>
                <a:cubicBezTo>
                  <a:pt x="2702811" y="3175371"/>
                  <a:pt x="1498875" y="2762406"/>
                  <a:pt x="1472282" y="2695438"/>
                </a:cubicBezTo>
                <a:cubicBezTo>
                  <a:pt x="1554478" y="2650793"/>
                  <a:pt x="1634257" y="2728922"/>
                  <a:pt x="1721289" y="2681487"/>
                </a:cubicBezTo>
                <a:cubicBezTo>
                  <a:pt x="1571401" y="2578245"/>
                  <a:pt x="1399756" y="2625681"/>
                  <a:pt x="1257121" y="2555923"/>
                </a:cubicBezTo>
                <a:cubicBezTo>
                  <a:pt x="1259538" y="2488955"/>
                  <a:pt x="1322394" y="2508488"/>
                  <a:pt x="1332064" y="2463843"/>
                </a:cubicBezTo>
                <a:cubicBezTo>
                  <a:pt x="1061300" y="2335488"/>
                  <a:pt x="759108" y="2341069"/>
                  <a:pt x="483508" y="2229457"/>
                </a:cubicBezTo>
                <a:cubicBezTo>
                  <a:pt x="734932" y="2184812"/>
                  <a:pt x="981521" y="2232247"/>
                  <a:pt x="1235363" y="2240618"/>
                </a:cubicBezTo>
                <a:cubicBezTo>
                  <a:pt x="1211188" y="2182021"/>
                  <a:pt x="1167672" y="2187602"/>
                  <a:pt x="1138662" y="2168069"/>
                </a:cubicBezTo>
                <a:cubicBezTo>
                  <a:pt x="1099981" y="2142957"/>
                  <a:pt x="1068553" y="2120635"/>
                  <a:pt x="1092728" y="2056458"/>
                </a:cubicBezTo>
                <a:cubicBezTo>
                  <a:pt x="1116903" y="1995071"/>
                  <a:pt x="1085475" y="1978329"/>
                  <a:pt x="1039542" y="1956007"/>
                </a:cubicBezTo>
                <a:cubicBezTo>
                  <a:pt x="923501" y="1894620"/>
                  <a:pt x="795371" y="1914152"/>
                  <a:pt x="674494" y="1894620"/>
                </a:cubicBezTo>
                <a:cubicBezTo>
                  <a:pt x="618891" y="1886249"/>
                  <a:pt x="529441" y="1900200"/>
                  <a:pt x="514936" y="1852765"/>
                </a:cubicBezTo>
                <a:cubicBezTo>
                  <a:pt x="464168" y="1699298"/>
                  <a:pt x="362631" y="1743943"/>
                  <a:pt x="268347" y="1735572"/>
                </a:cubicBezTo>
                <a:cubicBezTo>
                  <a:pt x="171646" y="1727201"/>
                  <a:pt x="152305" y="1657444"/>
                  <a:pt x="200656" y="1529089"/>
                </a:cubicBezTo>
                <a:cubicBezTo>
                  <a:pt x="149887" y="1467702"/>
                  <a:pt x="65273" y="1537459"/>
                  <a:pt x="0" y="1453750"/>
                </a:cubicBezTo>
                <a:cubicBezTo>
                  <a:pt x="502848" y="1411896"/>
                  <a:pt x="993609" y="1450960"/>
                  <a:pt x="1479534" y="1330977"/>
                </a:cubicBezTo>
                <a:cubicBezTo>
                  <a:pt x="1324812" y="1336557"/>
                  <a:pt x="1172507" y="1286332"/>
                  <a:pt x="1017784" y="1317025"/>
                </a:cubicBezTo>
                <a:cubicBezTo>
                  <a:pt x="993609" y="1322606"/>
                  <a:pt x="964599" y="1317025"/>
                  <a:pt x="940423" y="1311445"/>
                </a:cubicBezTo>
                <a:cubicBezTo>
                  <a:pt x="913830" y="1305864"/>
                  <a:pt x="889655" y="1294703"/>
                  <a:pt x="889655" y="1255638"/>
                </a:cubicBezTo>
                <a:cubicBezTo>
                  <a:pt x="889655" y="1227735"/>
                  <a:pt x="908995" y="1213784"/>
                  <a:pt x="928335" y="1202623"/>
                </a:cubicBezTo>
                <a:cubicBezTo>
                  <a:pt x="981521" y="1171929"/>
                  <a:pt x="1039542" y="1163558"/>
                  <a:pt x="1092728" y="1194252"/>
                </a:cubicBezTo>
                <a:cubicBezTo>
                  <a:pt x="1153167" y="1227735"/>
                  <a:pt x="1201518" y="1219364"/>
                  <a:pt x="1247451" y="1160768"/>
                </a:cubicBezTo>
                <a:cubicBezTo>
                  <a:pt x="1307889" y="1085430"/>
                  <a:pt x="1394920" y="1113333"/>
                  <a:pt x="1467447" y="1088220"/>
                </a:cubicBezTo>
                <a:cubicBezTo>
                  <a:pt x="1547226" y="1063107"/>
                  <a:pt x="1631840" y="1077059"/>
                  <a:pt x="1735794" y="1032414"/>
                </a:cubicBezTo>
                <a:cubicBezTo>
                  <a:pt x="1559313" y="982188"/>
                  <a:pt x="1397338" y="1057527"/>
                  <a:pt x="1218440" y="1007301"/>
                </a:cubicBezTo>
                <a:cubicBezTo>
                  <a:pt x="1290966" y="937543"/>
                  <a:pt x="1356240" y="957076"/>
                  <a:pt x="1416678" y="945914"/>
                </a:cubicBezTo>
                <a:cubicBezTo>
                  <a:pt x="1489204" y="931963"/>
                  <a:pt x="1561731" y="929172"/>
                  <a:pt x="1634257" y="915221"/>
                </a:cubicBezTo>
                <a:cubicBezTo>
                  <a:pt x="1701949" y="904060"/>
                  <a:pt x="1767223" y="884528"/>
                  <a:pt x="1834914" y="873366"/>
                </a:cubicBezTo>
                <a:cubicBezTo>
                  <a:pt x="1900187" y="862205"/>
                  <a:pt x="1967878" y="876157"/>
                  <a:pt x="2028317" y="814770"/>
                </a:cubicBezTo>
                <a:cubicBezTo>
                  <a:pt x="1863924" y="691996"/>
                  <a:pt x="1677773" y="750593"/>
                  <a:pt x="1484370" y="719899"/>
                </a:cubicBezTo>
                <a:cubicBezTo>
                  <a:pt x="1535138" y="661303"/>
                  <a:pt x="1588324" y="672464"/>
                  <a:pt x="1631840" y="655722"/>
                </a:cubicBezTo>
                <a:cubicBezTo>
                  <a:pt x="1651180" y="650142"/>
                  <a:pt x="1675355" y="650142"/>
                  <a:pt x="1682608" y="622239"/>
                </a:cubicBezTo>
                <a:cubicBezTo>
                  <a:pt x="1692278" y="585965"/>
                  <a:pt x="1670520" y="563642"/>
                  <a:pt x="1646344" y="552481"/>
                </a:cubicBezTo>
                <a:cubicBezTo>
                  <a:pt x="1537556" y="499465"/>
                  <a:pt x="1421514" y="471562"/>
                  <a:pt x="1305472" y="443659"/>
                </a:cubicBezTo>
                <a:cubicBezTo>
                  <a:pt x="1240198" y="429707"/>
                  <a:pt x="1170090" y="438078"/>
                  <a:pt x="1112068" y="393433"/>
                </a:cubicBezTo>
                <a:cubicBezTo>
                  <a:pt x="1324812" y="200902"/>
                  <a:pt x="1561731" y="237176"/>
                  <a:pt x="1801068" y="248337"/>
                </a:cubicBezTo>
                <a:cubicBezTo>
                  <a:pt x="2190293" y="265079"/>
                  <a:pt x="2579516" y="281821"/>
                  <a:pt x="2971158" y="253918"/>
                </a:cubicBezTo>
                <a:cubicBezTo>
                  <a:pt x="3287854" y="200902"/>
                  <a:pt x="3609388" y="195322"/>
                  <a:pt x="3930923" y="175789"/>
                </a:cubicBezTo>
                <a:cubicBezTo>
                  <a:pt x="4283882" y="150677"/>
                  <a:pt x="4641678" y="170209"/>
                  <a:pt x="4997057" y="172999"/>
                </a:cubicBezTo>
                <a:cubicBezTo>
                  <a:pt x="5253316" y="175789"/>
                  <a:pt x="5511992" y="200902"/>
                  <a:pt x="5768252" y="178580"/>
                </a:cubicBezTo>
                <a:cubicBezTo>
                  <a:pt x="6068027" y="153467"/>
                  <a:pt x="6372637" y="172999"/>
                  <a:pt x="6674829" y="164628"/>
                </a:cubicBezTo>
                <a:cubicBezTo>
                  <a:pt x="6810212" y="161838"/>
                  <a:pt x="6945593" y="139515"/>
                  <a:pt x="7080976" y="122774"/>
                </a:cubicBezTo>
                <a:cubicBezTo>
                  <a:pt x="7334817" y="89290"/>
                  <a:pt x="7591076" y="44645"/>
                  <a:pt x="7847336" y="58596"/>
                </a:cubicBezTo>
                <a:cubicBezTo>
                  <a:pt x="8006894" y="66967"/>
                  <a:pt x="8164034" y="66967"/>
                  <a:pt x="8328426" y="0"/>
                </a:cubicBezTo>
                <a:close/>
              </a:path>
            </a:pathLst>
          </a:custGeom>
        </p:spPr>
      </p:pic>
      <p:pic>
        <p:nvPicPr>
          <p:cNvPr id="2" name="Picture 1" descr="A qr code with a dinosaur&#10;&#10;Description automatically generated">
            <a:extLst>
              <a:ext uri="{FF2B5EF4-FFF2-40B4-BE49-F238E27FC236}">
                <a16:creationId xmlns:a16="http://schemas.microsoft.com/office/drawing/2014/main" id="{21F219B5-9323-4781-C790-79B53CE3D754}"/>
              </a:ext>
            </a:extLst>
          </p:cNvPr>
          <p:cNvPicPr>
            <a:picLocks noChangeAspect="1"/>
          </p:cNvPicPr>
          <p:nvPr/>
        </p:nvPicPr>
        <p:blipFill>
          <a:blip r:embed="rId3"/>
          <a:stretch>
            <a:fillRect/>
          </a:stretch>
        </p:blipFill>
        <p:spPr>
          <a:xfrm>
            <a:off x="11747947" y="5347147"/>
            <a:ext cx="2882453" cy="2882453"/>
          </a:xfrm>
          <a:prstGeom prst="rect">
            <a:avLst/>
          </a:prstGeom>
        </p:spPr>
      </p:pic>
    </p:spTree>
    <p:extLst>
      <p:ext uri="{BB962C8B-B14F-4D97-AF65-F5344CB8AC3E}">
        <p14:creationId xmlns:p14="http://schemas.microsoft.com/office/powerpoint/2010/main" val="417574822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85842" y="1884976"/>
            <a:ext cx="0" cy="4452273"/>
          </a:xfrm>
          <a:prstGeom prst="line">
            <a:avLst/>
          </a:prstGeom>
          <a:ln w="19050">
            <a:solidFill>
              <a:srgbClr val="998262"/>
            </a:solidFill>
          </a:ln>
        </p:spPr>
        <p:style>
          <a:lnRef idx="1">
            <a:schemeClr val="accent1"/>
          </a:lnRef>
          <a:fillRef idx="0">
            <a:schemeClr val="accent1"/>
          </a:fillRef>
          <a:effectRef idx="0">
            <a:schemeClr val="accent1"/>
          </a:effectRef>
          <a:fontRef idx="minor">
            <a:schemeClr val="tx1"/>
          </a:fontRef>
        </p:style>
      </p:cxnSp>
      <p:pic>
        <p:nvPicPr>
          <p:cNvPr id="5" name="Samsung x Paris 2024_ Open always wins">
            <a:hlinkClick r:id="" action="ppaction://media"/>
            <a:extLst>
              <a:ext uri="{FF2B5EF4-FFF2-40B4-BE49-F238E27FC236}">
                <a16:creationId xmlns:a16="http://schemas.microsoft.com/office/drawing/2014/main" id="{C52204EC-C386-8437-5DB7-68FB732640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2879"/>
            <a:ext cx="14630400" cy="8212128"/>
          </a:xfrm>
          <a:prstGeom prst="rect">
            <a:avLst/>
          </a:prstGeom>
        </p:spPr>
      </p:pic>
    </p:spTree>
    <p:extLst>
      <p:ext uri="{BB962C8B-B14F-4D97-AF65-F5344CB8AC3E}">
        <p14:creationId xmlns:p14="http://schemas.microsoft.com/office/powerpoint/2010/main" val="24390966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F27C46B-8CB5-6DDA-7B23-58071A4605AD}"/>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6439E4DB-0D8A-7D50-0515-28BABB9A8E3E}"/>
              </a:ext>
            </a:extLst>
          </p:cNvPr>
          <p:cNvSpPr/>
          <p:nvPr/>
        </p:nvSpPr>
        <p:spPr>
          <a:xfrm>
            <a:off x="6650594" y="283011"/>
            <a:ext cx="7216140" cy="740688"/>
          </a:xfrm>
          <a:prstGeom prst="rect">
            <a:avLst/>
          </a:prstGeom>
          <a:noFill/>
          <a:ln/>
        </p:spPr>
        <p:txBody>
          <a:bodyPr wrap="none" lIns="0" tIns="0" rIns="0" bIns="0" rtlCol="0" anchor="t"/>
          <a:lstStyle/>
          <a:p>
            <a:pPr marL="0" indent="0" algn="just">
              <a:lnSpc>
                <a:spcPts val="5800"/>
              </a:lnSpc>
              <a:buNone/>
            </a:pPr>
            <a:r>
              <a:rPr lang="en-US" sz="4650">
                <a:solidFill>
                  <a:srgbClr val="FFFFFF"/>
                </a:solidFill>
                <a:latin typeface="Saira Medium" pitchFamily="34" charset="0"/>
                <a:ea typeface="Saira Medium" pitchFamily="34" charset="-122"/>
                <a:cs typeface="Saira Medium" pitchFamily="34" charset="-120"/>
              </a:rPr>
              <a:t>Target Audience Overview</a:t>
            </a:r>
            <a:endParaRPr lang="en-US" sz="4650"/>
          </a:p>
        </p:txBody>
      </p:sp>
      <p:sp>
        <p:nvSpPr>
          <p:cNvPr id="4" name="Shape 1">
            <a:extLst>
              <a:ext uri="{FF2B5EF4-FFF2-40B4-BE49-F238E27FC236}">
                <a16:creationId xmlns:a16="http://schemas.microsoft.com/office/drawing/2014/main" id="{B431C121-19CB-516B-8C78-B3BFE2198C14}"/>
              </a:ext>
            </a:extLst>
          </p:cNvPr>
          <p:cNvSpPr/>
          <p:nvPr/>
        </p:nvSpPr>
        <p:spPr>
          <a:xfrm>
            <a:off x="6315908" y="1356105"/>
            <a:ext cx="533162" cy="533162"/>
          </a:xfrm>
          <a:prstGeom prst="roundRect">
            <a:avLst>
              <a:gd name="adj" fmla="val 40009"/>
            </a:avLst>
          </a:prstGeom>
          <a:solidFill>
            <a:srgbClr val="030303"/>
          </a:solidFill>
          <a:ln w="22860">
            <a:solidFill>
              <a:srgbClr val="FC8337"/>
            </a:solidFill>
            <a:prstDash val="solid"/>
          </a:ln>
        </p:spPr>
        <p:txBody>
          <a:bodyPr lIns="91440" tIns="45720" rIns="91440" bIns="45720" anchor="t"/>
          <a:lstStyle/>
          <a:p>
            <a:pPr algn="just"/>
            <a:endParaRPr lang="en-US"/>
          </a:p>
        </p:txBody>
      </p:sp>
      <p:sp>
        <p:nvSpPr>
          <p:cNvPr id="5" name="Text 2">
            <a:extLst>
              <a:ext uri="{FF2B5EF4-FFF2-40B4-BE49-F238E27FC236}">
                <a16:creationId xmlns:a16="http://schemas.microsoft.com/office/drawing/2014/main" id="{7E6B95AF-3D03-7D1A-6B29-1057F157A442}"/>
              </a:ext>
            </a:extLst>
          </p:cNvPr>
          <p:cNvSpPr/>
          <p:nvPr/>
        </p:nvSpPr>
        <p:spPr>
          <a:xfrm>
            <a:off x="6514386" y="1483562"/>
            <a:ext cx="136208" cy="355521"/>
          </a:xfrm>
          <a:prstGeom prst="rect">
            <a:avLst/>
          </a:prstGeom>
          <a:noFill/>
          <a:ln/>
        </p:spPr>
        <p:txBody>
          <a:bodyPr wrap="none" lIns="0" tIns="0" rIns="0" bIns="0" rtlCol="0" anchor="t"/>
          <a:lstStyle/>
          <a:p>
            <a:pPr marL="0" indent="0" algn="just">
              <a:lnSpc>
                <a:spcPts val="2750"/>
              </a:lnSpc>
              <a:buNone/>
            </a:pPr>
            <a:r>
              <a:rPr lang="en-US" sz="2750">
                <a:solidFill>
                  <a:srgbClr val="E5E0DF"/>
                </a:solidFill>
                <a:latin typeface="Saira Medium" pitchFamily="34" charset="0"/>
                <a:ea typeface="Saira Medium" pitchFamily="34" charset="-122"/>
                <a:cs typeface="Saira Medium" pitchFamily="34" charset="-120"/>
              </a:rPr>
              <a:t>1</a:t>
            </a:r>
            <a:endParaRPr lang="en-US" sz="2750"/>
          </a:p>
        </p:txBody>
      </p:sp>
      <p:sp>
        <p:nvSpPr>
          <p:cNvPr id="6" name="Text 3">
            <a:extLst>
              <a:ext uri="{FF2B5EF4-FFF2-40B4-BE49-F238E27FC236}">
                <a16:creationId xmlns:a16="http://schemas.microsoft.com/office/drawing/2014/main" id="{38E8980C-3B14-0B1C-F364-086C29273BB9}"/>
              </a:ext>
            </a:extLst>
          </p:cNvPr>
          <p:cNvSpPr/>
          <p:nvPr/>
        </p:nvSpPr>
        <p:spPr>
          <a:xfrm>
            <a:off x="7086005" y="1356105"/>
            <a:ext cx="2962632" cy="370284"/>
          </a:xfrm>
          <a:prstGeom prst="rect">
            <a:avLst/>
          </a:prstGeom>
          <a:noFill/>
          <a:ln/>
        </p:spPr>
        <p:txBody>
          <a:bodyPr wrap="none" lIns="0" tIns="0" rIns="0" bIns="0" rtlCol="0" anchor="t"/>
          <a:lstStyle/>
          <a:p>
            <a:pPr marL="0" indent="0" algn="just">
              <a:lnSpc>
                <a:spcPts val="2900"/>
              </a:lnSpc>
              <a:buNone/>
            </a:pPr>
            <a:r>
              <a:rPr lang="en-US" sz="2300">
                <a:solidFill>
                  <a:srgbClr val="E5E0DF"/>
                </a:solidFill>
                <a:latin typeface="Saira Medium" pitchFamily="34" charset="0"/>
                <a:ea typeface="Saira Medium" pitchFamily="34" charset="-122"/>
                <a:cs typeface="Saira Medium" pitchFamily="34" charset="-120"/>
              </a:rPr>
              <a:t>Age Range</a:t>
            </a:r>
            <a:endParaRPr lang="en-US" sz="2300"/>
          </a:p>
        </p:txBody>
      </p:sp>
      <p:sp>
        <p:nvSpPr>
          <p:cNvPr id="7" name="Text 4">
            <a:extLst>
              <a:ext uri="{FF2B5EF4-FFF2-40B4-BE49-F238E27FC236}">
                <a16:creationId xmlns:a16="http://schemas.microsoft.com/office/drawing/2014/main" id="{96C0A538-33BC-7C74-AC27-47A8B0FA563C}"/>
              </a:ext>
            </a:extLst>
          </p:cNvPr>
          <p:cNvSpPr/>
          <p:nvPr/>
        </p:nvSpPr>
        <p:spPr>
          <a:xfrm>
            <a:off x="7086005" y="1868550"/>
            <a:ext cx="6714887" cy="758428"/>
          </a:xfrm>
          <a:prstGeom prst="rect">
            <a:avLst/>
          </a:prstGeom>
          <a:noFill/>
          <a:ln/>
        </p:spPr>
        <p:txBody>
          <a:bodyPr wrap="square" lIns="0" tIns="0" rIns="0" bIns="0" rtlCol="0" anchor="t"/>
          <a:lstStyle/>
          <a:p>
            <a:pPr marL="0" indent="0" algn="just">
              <a:lnSpc>
                <a:spcPts val="2950"/>
              </a:lnSpc>
              <a:buNone/>
            </a:pPr>
            <a:r>
              <a:rPr lang="en-US" sz="1600">
                <a:solidFill>
                  <a:srgbClr val="E5E0DF"/>
                </a:solidFill>
                <a:latin typeface="Saira Medium"/>
                <a:ea typeface="Roboto"/>
                <a:cs typeface="Roboto"/>
              </a:rPr>
              <a:t>Samsung targets tech-savvy individuals aged 18-45, focusing on millennials and Gen Z.</a:t>
            </a:r>
            <a:endParaRPr lang="en-US" sz="1600">
              <a:latin typeface="Saira Medium"/>
              <a:ea typeface="Roboto"/>
              <a:cs typeface="Roboto"/>
            </a:endParaRPr>
          </a:p>
        </p:txBody>
      </p:sp>
      <p:sp>
        <p:nvSpPr>
          <p:cNvPr id="8" name="Shape 5">
            <a:extLst>
              <a:ext uri="{FF2B5EF4-FFF2-40B4-BE49-F238E27FC236}">
                <a16:creationId xmlns:a16="http://schemas.microsoft.com/office/drawing/2014/main" id="{F10F71AC-3099-C29C-84D4-232C4407C269}"/>
              </a:ext>
            </a:extLst>
          </p:cNvPr>
          <p:cNvSpPr/>
          <p:nvPr/>
        </p:nvSpPr>
        <p:spPr>
          <a:xfrm>
            <a:off x="6315908" y="2822017"/>
            <a:ext cx="533162" cy="533162"/>
          </a:xfrm>
          <a:prstGeom prst="roundRect">
            <a:avLst>
              <a:gd name="adj" fmla="val 40009"/>
            </a:avLst>
          </a:prstGeom>
          <a:solidFill>
            <a:srgbClr val="030303"/>
          </a:solidFill>
          <a:ln w="22860">
            <a:solidFill>
              <a:srgbClr val="FC8337"/>
            </a:solidFill>
            <a:prstDash val="solid"/>
          </a:ln>
        </p:spPr>
        <p:txBody>
          <a:bodyPr lIns="91440" tIns="45720" rIns="91440" bIns="45720" anchor="t"/>
          <a:lstStyle/>
          <a:p>
            <a:pPr algn="just"/>
            <a:endParaRPr lang="en-US"/>
          </a:p>
        </p:txBody>
      </p:sp>
      <p:sp>
        <p:nvSpPr>
          <p:cNvPr id="9" name="Text 6">
            <a:extLst>
              <a:ext uri="{FF2B5EF4-FFF2-40B4-BE49-F238E27FC236}">
                <a16:creationId xmlns:a16="http://schemas.microsoft.com/office/drawing/2014/main" id="{0D6ACC68-D4C4-275B-9F7B-A80B6AB9D43E}"/>
              </a:ext>
            </a:extLst>
          </p:cNvPr>
          <p:cNvSpPr/>
          <p:nvPr/>
        </p:nvSpPr>
        <p:spPr>
          <a:xfrm>
            <a:off x="6473904" y="2910838"/>
            <a:ext cx="217170" cy="355521"/>
          </a:xfrm>
          <a:prstGeom prst="rect">
            <a:avLst/>
          </a:prstGeom>
          <a:noFill/>
          <a:ln/>
        </p:spPr>
        <p:txBody>
          <a:bodyPr wrap="none" lIns="0" tIns="0" rIns="0" bIns="0" rtlCol="0" anchor="t"/>
          <a:lstStyle/>
          <a:p>
            <a:pPr marL="0" indent="0" algn="just">
              <a:lnSpc>
                <a:spcPts val="2750"/>
              </a:lnSpc>
              <a:buNone/>
            </a:pPr>
            <a:r>
              <a:rPr lang="en-US" sz="2750">
                <a:solidFill>
                  <a:srgbClr val="E5E0DF"/>
                </a:solidFill>
                <a:latin typeface="Saira Medium" pitchFamily="34" charset="0"/>
                <a:ea typeface="Saira Medium" pitchFamily="34" charset="-122"/>
                <a:cs typeface="Saira Medium" pitchFamily="34" charset="-120"/>
              </a:rPr>
              <a:t>2</a:t>
            </a:r>
            <a:endParaRPr lang="en-US" sz="2750"/>
          </a:p>
        </p:txBody>
      </p:sp>
      <p:sp>
        <p:nvSpPr>
          <p:cNvPr id="10" name="Text 7">
            <a:extLst>
              <a:ext uri="{FF2B5EF4-FFF2-40B4-BE49-F238E27FC236}">
                <a16:creationId xmlns:a16="http://schemas.microsoft.com/office/drawing/2014/main" id="{9F7415FD-54DB-6ABC-E18F-B0B6A48DFF3B}"/>
              </a:ext>
            </a:extLst>
          </p:cNvPr>
          <p:cNvSpPr/>
          <p:nvPr/>
        </p:nvSpPr>
        <p:spPr>
          <a:xfrm>
            <a:off x="7086005" y="2822017"/>
            <a:ext cx="2962632" cy="370284"/>
          </a:xfrm>
          <a:prstGeom prst="rect">
            <a:avLst/>
          </a:prstGeom>
          <a:noFill/>
          <a:ln/>
        </p:spPr>
        <p:txBody>
          <a:bodyPr wrap="none" lIns="0" tIns="0" rIns="0" bIns="0" rtlCol="0" anchor="t"/>
          <a:lstStyle/>
          <a:p>
            <a:pPr marL="0" indent="0" algn="just">
              <a:lnSpc>
                <a:spcPts val="2900"/>
              </a:lnSpc>
              <a:buNone/>
            </a:pPr>
            <a:r>
              <a:rPr lang="en-US" sz="2300">
                <a:solidFill>
                  <a:srgbClr val="E5E0DF"/>
                </a:solidFill>
                <a:latin typeface="Saira Medium" pitchFamily="34" charset="0"/>
                <a:ea typeface="Saira Medium" pitchFamily="34" charset="-122"/>
                <a:cs typeface="Saira Medium" pitchFamily="34" charset="-120"/>
              </a:rPr>
              <a:t>Income Level</a:t>
            </a:r>
            <a:endParaRPr lang="en-US" sz="2300"/>
          </a:p>
        </p:txBody>
      </p:sp>
      <p:sp>
        <p:nvSpPr>
          <p:cNvPr id="11" name="Text 8">
            <a:extLst>
              <a:ext uri="{FF2B5EF4-FFF2-40B4-BE49-F238E27FC236}">
                <a16:creationId xmlns:a16="http://schemas.microsoft.com/office/drawing/2014/main" id="{D5071AD9-8995-8188-6CA6-A35003A0CFF1}"/>
              </a:ext>
            </a:extLst>
          </p:cNvPr>
          <p:cNvSpPr/>
          <p:nvPr/>
        </p:nvSpPr>
        <p:spPr>
          <a:xfrm>
            <a:off x="7086004" y="3180621"/>
            <a:ext cx="6714887" cy="758428"/>
          </a:xfrm>
          <a:prstGeom prst="rect">
            <a:avLst/>
          </a:prstGeom>
          <a:noFill/>
          <a:ln/>
        </p:spPr>
        <p:txBody>
          <a:bodyPr wrap="square" lIns="0" tIns="0" rIns="0" bIns="0" rtlCol="0" anchor="t"/>
          <a:lstStyle/>
          <a:p>
            <a:pPr marL="0" indent="0" algn="just">
              <a:lnSpc>
                <a:spcPts val="2950"/>
              </a:lnSpc>
              <a:buNone/>
            </a:pPr>
            <a:r>
              <a:rPr lang="en-US" sz="1600">
                <a:solidFill>
                  <a:srgbClr val="E5E0DF"/>
                </a:solidFill>
                <a:latin typeface="Saira Medium"/>
                <a:ea typeface="Roboto"/>
                <a:cs typeface="Roboto"/>
              </a:rPr>
              <a:t>Middle to upper-middle class, as Samsung products range from mid-tier to premium prices, with newer technology products appealing to those who can afford to invest in cutting-edge devices</a:t>
            </a:r>
            <a:endParaRPr lang="en-US" sz="1600">
              <a:latin typeface="Saira Medium"/>
              <a:ea typeface="Roboto"/>
              <a:cs typeface="Roboto"/>
            </a:endParaRPr>
          </a:p>
        </p:txBody>
      </p:sp>
      <p:sp>
        <p:nvSpPr>
          <p:cNvPr id="12" name="Shape 9">
            <a:extLst>
              <a:ext uri="{FF2B5EF4-FFF2-40B4-BE49-F238E27FC236}">
                <a16:creationId xmlns:a16="http://schemas.microsoft.com/office/drawing/2014/main" id="{8DAE2A3A-36CC-570A-55D4-D4839F6E7666}"/>
              </a:ext>
            </a:extLst>
          </p:cNvPr>
          <p:cNvSpPr/>
          <p:nvPr/>
        </p:nvSpPr>
        <p:spPr>
          <a:xfrm>
            <a:off x="6315908" y="4596406"/>
            <a:ext cx="533162" cy="533162"/>
          </a:xfrm>
          <a:prstGeom prst="roundRect">
            <a:avLst>
              <a:gd name="adj" fmla="val 40009"/>
            </a:avLst>
          </a:prstGeom>
          <a:solidFill>
            <a:srgbClr val="030303"/>
          </a:solidFill>
          <a:ln w="22860">
            <a:solidFill>
              <a:srgbClr val="FC8337"/>
            </a:solidFill>
            <a:prstDash val="solid"/>
          </a:ln>
        </p:spPr>
        <p:txBody>
          <a:bodyPr lIns="91440" tIns="45720" rIns="91440" bIns="45720" anchor="t"/>
          <a:lstStyle/>
          <a:p>
            <a:pPr algn="just"/>
            <a:endParaRPr lang="en-US"/>
          </a:p>
        </p:txBody>
      </p:sp>
      <p:sp>
        <p:nvSpPr>
          <p:cNvPr id="13" name="Text 10">
            <a:extLst>
              <a:ext uri="{FF2B5EF4-FFF2-40B4-BE49-F238E27FC236}">
                <a16:creationId xmlns:a16="http://schemas.microsoft.com/office/drawing/2014/main" id="{9FA42243-0AA3-2F35-48F3-9BA5BBB5D91F}"/>
              </a:ext>
            </a:extLst>
          </p:cNvPr>
          <p:cNvSpPr/>
          <p:nvPr/>
        </p:nvSpPr>
        <p:spPr>
          <a:xfrm>
            <a:off x="6475095" y="4685226"/>
            <a:ext cx="214670" cy="355521"/>
          </a:xfrm>
          <a:prstGeom prst="rect">
            <a:avLst/>
          </a:prstGeom>
          <a:noFill/>
          <a:ln/>
        </p:spPr>
        <p:txBody>
          <a:bodyPr wrap="none" lIns="0" tIns="0" rIns="0" bIns="0" rtlCol="0" anchor="t"/>
          <a:lstStyle/>
          <a:p>
            <a:pPr marL="0" indent="0" algn="just">
              <a:lnSpc>
                <a:spcPts val="2750"/>
              </a:lnSpc>
              <a:buNone/>
            </a:pPr>
            <a:r>
              <a:rPr lang="en-US" sz="2750">
                <a:solidFill>
                  <a:srgbClr val="E5E0DF"/>
                </a:solidFill>
                <a:latin typeface="Saira Medium" pitchFamily="34" charset="0"/>
                <a:ea typeface="Saira Medium" pitchFamily="34" charset="-122"/>
                <a:cs typeface="Saira Medium" pitchFamily="34" charset="-120"/>
              </a:rPr>
              <a:t>3</a:t>
            </a:r>
            <a:endParaRPr lang="en-US" sz="2750"/>
          </a:p>
        </p:txBody>
      </p:sp>
      <p:sp>
        <p:nvSpPr>
          <p:cNvPr id="14" name="Text 11">
            <a:extLst>
              <a:ext uri="{FF2B5EF4-FFF2-40B4-BE49-F238E27FC236}">
                <a16:creationId xmlns:a16="http://schemas.microsoft.com/office/drawing/2014/main" id="{CBE72C6A-2BAD-3938-3982-2BD428A9C0A8}"/>
              </a:ext>
            </a:extLst>
          </p:cNvPr>
          <p:cNvSpPr/>
          <p:nvPr/>
        </p:nvSpPr>
        <p:spPr>
          <a:xfrm>
            <a:off x="7086005" y="4596406"/>
            <a:ext cx="2962632" cy="370284"/>
          </a:xfrm>
          <a:prstGeom prst="rect">
            <a:avLst/>
          </a:prstGeom>
          <a:noFill/>
          <a:ln/>
        </p:spPr>
        <p:txBody>
          <a:bodyPr wrap="none" lIns="0" tIns="0" rIns="0" bIns="0" rtlCol="0" anchor="t"/>
          <a:lstStyle/>
          <a:p>
            <a:pPr marL="0" indent="0" algn="just">
              <a:lnSpc>
                <a:spcPts val="2900"/>
              </a:lnSpc>
              <a:buNone/>
            </a:pPr>
            <a:r>
              <a:rPr lang="en-US" sz="2300">
                <a:solidFill>
                  <a:srgbClr val="E5E0DF"/>
                </a:solidFill>
                <a:latin typeface="Saira Medium" pitchFamily="34" charset="0"/>
                <a:ea typeface="Saira Medium" pitchFamily="34" charset="-122"/>
                <a:cs typeface="Saira Medium" pitchFamily="34" charset="-120"/>
              </a:rPr>
              <a:t>Gender</a:t>
            </a:r>
            <a:endParaRPr lang="en-US" sz="2300"/>
          </a:p>
        </p:txBody>
      </p:sp>
      <p:sp>
        <p:nvSpPr>
          <p:cNvPr id="15" name="Text 12">
            <a:extLst>
              <a:ext uri="{FF2B5EF4-FFF2-40B4-BE49-F238E27FC236}">
                <a16:creationId xmlns:a16="http://schemas.microsoft.com/office/drawing/2014/main" id="{2E74711B-38CF-FEDC-413E-AE0BD522F5BA}"/>
              </a:ext>
            </a:extLst>
          </p:cNvPr>
          <p:cNvSpPr/>
          <p:nvPr/>
        </p:nvSpPr>
        <p:spPr>
          <a:xfrm>
            <a:off x="7086004" y="5038630"/>
            <a:ext cx="7216140" cy="758428"/>
          </a:xfrm>
          <a:prstGeom prst="rect">
            <a:avLst/>
          </a:prstGeom>
          <a:noFill/>
          <a:ln/>
        </p:spPr>
        <p:txBody>
          <a:bodyPr wrap="square" lIns="0" tIns="0" rIns="0" bIns="0" rtlCol="0" anchor="t"/>
          <a:lstStyle/>
          <a:p>
            <a:pPr marL="0" indent="0" algn="just">
              <a:lnSpc>
                <a:spcPts val="2950"/>
              </a:lnSpc>
              <a:buNone/>
            </a:pPr>
            <a:r>
              <a:rPr lang="en-US" sz="1600">
                <a:solidFill>
                  <a:srgbClr val="E5E0DF"/>
                </a:solidFill>
                <a:latin typeface="Saira Medium"/>
                <a:ea typeface="Roboto"/>
                <a:cs typeface="Roboto"/>
              </a:rPr>
              <a:t>Likely targeted at both males and females, as Samsung's products (particularly smartphones, wearables, and electronics) appeal broadly across genders.</a:t>
            </a:r>
          </a:p>
          <a:p>
            <a:pPr marL="0" indent="0" algn="just">
              <a:lnSpc>
                <a:spcPts val="2950"/>
              </a:lnSpc>
              <a:buNone/>
            </a:pPr>
            <a:endParaRPr lang="en-US" sz="1850">
              <a:latin typeface="Saira Medium"/>
            </a:endParaRPr>
          </a:p>
        </p:txBody>
      </p:sp>
      <p:sp>
        <p:nvSpPr>
          <p:cNvPr id="16" name="Shape 9">
            <a:extLst>
              <a:ext uri="{FF2B5EF4-FFF2-40B4-BE49-F238E27FC236}">
                <a16:creationId xmlns:a16="http://schemas.microsoft.com/office/drawing/2014/main" id="{9EBBEC19-AA95-FFCE-AD95-C8F7AACF621D}"/>
              </a:ext>
            </a:extLst>
          </p:cNvPr>
          <p:cNvSpPr/>
          <p:nvPr/>
        </p:nvSpPr>
        <p:spPr>
          <a:xfrm>
            <a:off x="6315849" y="6384560"/>
            <a:ext cx="533162" cy="533162"/>
          </a:xfrm>
          <a:prstGeom prst="roundRect">
            <a:avLst>
              <a:gd name="adj" fmla="val 40009"/>
            </a:avLst>
          </a:prstGeom>
          <a:solidFill>
            <a:srgbClr val="030303"/>
          </a:solidFill>
          <a:ln w="22860">
            <a:solidFill>
              <a:srgbClr val="FC8337"/>
            </a:solidFill>
            <a:prstDash val="solid"/>
          </a:ln>
        </p:spPr>
        <p:txBody>
          <a:bodyPr lIns="91440" tIns="45720" rIns="91440" bIns="45720" anchor="t"/>
          <a:lstStyle/>
          <a:p>
            <a:pPr algn="just"/>
            <a:endParaRPr lang="en-US"/>
          </a:p>
        </p:txBody>
      </p:sp>
      <p:sp>
        <p:nvSpPr>
          <p:cNvPr id="17" name="Text 10">
            <a:extLst>
              <a:ext uri="{FF2B5EF4-FFF2-40B4-BE49-F238E27FC236}">
                <a16:creationId xmlns:a16="http://schemas.microsoft.com/office/drawing/2014/main" id="{ED2F1DEC-D6FE-7BA6-0A7A-63F5F91636A5}"/>
              </a:ext>
            </a:extLst>
          </p:cNvPr>
          <p:cNvSpPr/>
          <p:nvPr/>
        </p:nvSpPr>
        <p:spPr>
          <a:xfrm>
            <a:off x="6473904" y="6473380"/>
            <a:ext cx="214670" cy="355521"/>
          </a:xfrm>
          <a:prstGeom prst="rect">
            <a:avLst/>
          </a:prstGeom>
          <a:noFill/>
          <a:ln/>
        </p:spPr>
        <p:txBody>
          <a:bodyPr wrap="none" lIns="0" tIns="0" rIns="0" bIns="0" rtlCol="0" anchor="t"/>
          <a:lstStyle/>
          <a:p>
            <a:pPr marL="0" indent="0" algn="just">
              <a:lnSpc>
                <a:spcPts val="2750"/>
              </a:lnSpc>
              <a:buNone/>
            </a:pPr>
            <a:r>
              <a:rPr lang="en-US" sz="2750">
                <a:solidFill>
                  <a:srgbClr val="E5E0DF"/>
                </a:solidFill>
                <a:latin typeface="Saira Medium" pitchFamily="34" charset="0"/>
              </a:rPr>
              <a:t>4</a:t>
            </a:r>
            <a:endParaRPr lang="en-US" sz="2750"/>
          </a:p>
        </p:txBody>
      </p:sp>
      <p:sp>
        <p:nvSpPr>
          <p:cNvPr id="18" name="Text 11">
            <a:extLst>
              <a:ext uri="{FF2B5EF4-FFF2-40B4-BE49-F238E27FC236}">
                <a16:creationId xmlns:a16="http://schemas.microsoft.com/office/drawing/2014/main" id="{DFDF653D-1098-2AE6-1065-985265458E5C}"/>
              </a:ext>
            </a:extLst>
          </p:cNvPr>
          <p:cNvSpPr/>
          <p:nvPr/>
        </p:nvSpPr>
        <p:spPr>
          <a:xfrm>
            <a:off x="7151849" y="6384560"/>
            <a:ext cx="2962632" cy="370284"/>
          </a:xfrm>
          <a:prstGeom prst="rect">
            <a:avLst/>
          </a:prstGeom>
          <a:noFill/>
          <a:ln/>
        </p:spPr>
        <p:txBody>
          <a:bodyPr wrap="none" lIns="0" tIns="0" rIns="0" bIns="0" rtlCol="0" anchor="t"/>
          <a:lstStyle/>
          <a:p>
            <a:pPr marL="0" indent="0" algn="just">
              <a:lnSpc>
                <a:spcPts val="2900"/>
              </a:lnSpc>
              <a:buNone/>
            </a:pPr>
            <a:r>
              <a:rPr lang="en-US" sz="2300" b="1">
                <a:solidFill>
                  <a:srgbClr val="E5E0DF"/>
                </a:solidFill>
                <a:latin typeface="Saira Medium"/>
              </a:rPr>
              <a:t>Occupation</a:t>
            </a:r>
            <a:endParaRPr lang="en-US" sz="2300" b="1">
              <a:latin typeface="Saira Medium"/>
              <a:cs typeface="Calibri"/>
            </a:endParaRPr>
          </a:p>
        </p:txBody>
      </p:sp>
      <p:sp>
        <p:nvSpPr>
          <p:cNvPr id="19" name="Text 12">
            <a:extLst>
              <a:ext uri="{FF2B5EF4-FFF2-40B4-BE49-F238E27FC236}">
                <a16:creationId xmlns:a16="http://schemas.microsoft.com/office/drawing/2014/main" id="{C6294BEB-FACE-556D-BBD8-21E7CEC14836}"/>
              </a:ext>
            </a:extLst>
          </p:cNvPr>
          <p:cNvSpPr/>
          <p:nvPr/>
        </p:nvSpPr>
        <p:spPr>
          <a:xfrm>
            <a:off x="7151847" y="6822901"/>
            <a:ext cx="6714887" cy="758428"/>
          </a:xfrm>
          <a:prstGeom prst="rect">
            <a:avLst/>
          </a:prstGeom>
          <a:noFill/>
          <a:ln/>
        </p:spPr>
        <p:txBody>
          <a:bodyPr wrap="square" lIns="0" tIns="0" rIns="0" bIns="0" rtlCol="0" anchor="t"/>
          <a:lstStyle/>
          <a:p>
            <a:pPr marL="0" indent="0" algn="just">
              <a:lnSpc>
                <a:spcPts val="2950"/>
              </a:lnSpc>
              <a:buNone/>
            </a:pPr>
            <a:r>
              <a:rPr lang="en-US" sz="1600">
                <a:solidFill>
                  <a:srgbClr val="E5E0DF"/>
                </a:solidFill>
                <a:latin typeface="Saira Medium"/>
                <a:ea typeface="Roboto"/>
                <a:cs typeface="Roboto"/>
              </a:rPr>
              <a:t>The campaign may appeal to a variety of occupations but particularly those involved in creative, tech-savvy, and active lifestyle fields, such as professionals, students, and athletes</a:t>
            </a:r>
            <a:endParaRPr lang="en-US" sz="1600">
              <a:latin typeface="Saira Medium"/>
              <a:ea typeface="Roboto"/>
              <a:cs typeface="Roboto"/>
            </a:endParaRPr>
          </a:p>
        </p:txBody>
      </p:sp>
      <p:pic>
        <p:nvPicPr>
          <p:cNvPr id="20" name="Picture 19">
            <a:extLst>
              <a:ext uri="{FF2B5EF4-FFF2-40B4-BE49-F238E27FC236}">
                <a16:creationId xmlns:a16="http://schemas.microsoft.com/office/drawing/2014/main" id="{0EC135B2-28B8-9D06-9F9A-2CB400C25BB2}"/>
              </a:ext>
            </a:extLst>
          </p:cNvPr>
          <p:cNvPicPr>
            <a:picLocks noChangeAspect="1"/>
          </p:cNvPicPr>
          <p:nvPr/>
        </p:nvPicPr>
        <p:blipFill>
          <a:blip r:embed="rId3"/>
          <a:stretch>
            <a:fillRect/>
          </a:stretch>
        </p:blipFill>
        <p:spPr>
          <a:xfrm>
            <a:off x="12662705" y="7795778"/>
            <a:ext cx="1967696" cy="433822"/>
          </a:xfrm>
          <a:prstGeom prst="rect">
            <a:avLst/>
          </a:prstGeom>
        </p:spPr>
      </p:pic>
    </p:spTree>
    <p:extLst>
      <p:ext uri="{BB962C8B-B14F-4D97-AF65-F5344CB8AC3E}">
        <p14:creationId xmlns:p14="http://schemas.microsoft.com/office/powerpoint/2010/main" val="338149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26A980B-C537-A7D1-2735-2857A2515F01}"/>
              </a:ext>
            </a:extLst>
          </p:cNvPr>
          <p:cNvPicPr>
            <a:picLocks noChangeAspect="1"/>
          </p:cNvPicPr>
          <p:nvPr/>
        </p:nvPicPr>
        <p:blipFill>
          <a:blip r:embed="rId2"/>
          <a:stretch>
            <a:fillRect/>
          </a:stretch>
        </p:blipFill>
        <p:spPr>
          <a:xfrm>
            <a:off x="0" y="0"/>
            <a:ext cx="14630400" cy="3007995"/>
          </a:xfrm>
          <a:prstGeom prst="rect">
            <a:avLst/>
          </a:prstGeom>
        </p:spPr>
      </p:pic>
      <p:sp>
        <p:nvSpPr>
          <p:cNvPr id="3" name="Text 0">
            <a:extLst>
              <a:ext uri="{FF2B5EF4-FFF2-40B4-BE49-F238E27FC236}">
                <a16:creationId xmlns:a16="http://schemas.microsoft.com/office/drawing/2014/main" id="{3E28F428-680D-7E3E-609B-A5D425DC9C68}"/>
              </a:ext>
            </a:extLst>
          </p:cNvPr>
          <p:cNvSpPr/>
          <p:nvPr/>
        </p:nvSpPr>
        <p:spPr>
          <a:xfrm>
            <a:off x="3572569" y="3741520"/>
            <a:ext cx="6987064" cy="751999"/>
          </a:xfrm>
          <a:prstGeom prst="rect">
            <a:avLst/>
          </a:prstGeom>
          <a:noFill/>
          <a:ln/>
        </p:spPr>
        <p:txBody>
          <a:bodyPr wrap="none" lIns="0" tIns="0" rIns="0" bIns="0" rtlCol="0" anchor="t"/>
          <a:lstStyle/>
          <a:p>
            <a:pPr marL="0" indent="0" algn="ctr">
              <a:lnSpc>
                <a:spcPts val="5900"/>
              </a:lnSpc>
              <a:buNone/>
            </a:pPr>
            <a:r>
              <a:rPr lang="en-US" sz="4700" b="1">
                <a:solidFill>
                  <a:srgbClr val="FFFFFF"/>
                </a:solidFill>
                <a:latin typeface="Saira Medium" pitchFamily="34" charset="0"/>
                <a:ea typeface="Saira Medium" pitchFamily="34" charset="-122"/>
                <a:cs typeface="Saira Medium" pitchFamily="34" charset="-120"/>
              </a:rPr>
              <a:t>Demographic Breakdown</a:t>
            </a:r>
            <a:endParaRPr lang="en-US" sz="4700" b="1"/>
          </a:p>
        </p:txBody>
      </p:sp>
      <p:sp>
        <p:nvSpPr>
          <p:cNvPr id="4" name="Shape 1">
            <a:extLst>
              <a:ext uri="{FF2B5EF4-FFF2-40B4-BE49-F238E27FC236}">
                <a16:creationId xmlns:a16="http://schemas.microsoft.com/office/drawing/2014/main" id="{14E88715-1E15-8889-0E2D-075AF4B6295B}"/>
              </a:ext>
            </a:extLst>
          </p:cNvPr>
          <p:cNvSpPr/>
          <p:nvPr/>
        </p:nvSpPr>
        <p:spPr>
          <a:xfrm>
            <a:off x="842248" y="4790003"/>
            <a:ext cx="12945904" cy="2770346"/>
          </a:xfrm>
          <a:prstGeom prst="roundRect">
            <a:avLst>
              <a:gd name="adj" fmla="val 7818"/>
            </a:avLst>
          </a:prstGeom>
          <a:noFill/>
          <a:ln w="7620">
            <a:solidFill>
              <a:srgbClr val="FFFFFF">
                <a:alpha val="24000"/>
              </a:srgbClr>
            </a:solidFill>
            <a:prstDash val="solid"/>
          </a:ln>
        </p:spPr>
        <p:txBody>
          <a:bodyPr lIns="91440" tIns="45720" rIns="91440" bIns="45720" anchor="t"/>
          <a:lstStyle/>
          <a:p>
            <a:pPr algn="ctr"/>
            <a:endParaRPr lang="en-US"/>
          </a:p>
        </p:txBody>
      </p:sp>
      <p:sp>
        <p:nvSpPr>
          <p:cNvPr id="5" name="Shape 2">
            <a:extLst>
              <a:ext uri="{FF2B5EF4-FFF2-40B4-BE49-F238E27FC236}">
                <a16:creationId xmlns:a16="http://schemas.microsoft.com/office/drawing/2014/main" id="{75E20068-92F4-48AB-8BFF-E7C2D5C4FFE4}"/>
              </a:ext>
            </a:extLst>
          </p:cNvPr>
          <p:cNvSpPr/>
          <p:nvPr/>
        </p:nvSpPr>
        <p:spPr>
          <a:xfrm>
            <a:off x="849868" y="4797623"/>
            <a:ext cx="12930664" cy="688777"/>
          </a:xfrm>
          <a:prstGeom prst="rect">
            <a:avLst/>
          </a:prstGeom>
          <a:solidFill>
            <a:srgbClr val="FFFFFF">
              <a:alpha val="4000"/>
            </a:srgbClr>
          </a:solidFill>
          <a:ln/>
        </p:spPr>
        <p:txBody>
          <a:bodyPr lIns="91440" tIns="45720" rIns="91440" bIns="45720" anchor="t"/>
          <a:lstStyle/>
          <a:p>
            <a:pPr algn="ctr"/>
            <a:endParaRPr lang="en-US"/>
          </a:p>
        </p:txBody>
      </p:sp>
      <p:sp>
        <p:nvSpPr>
          <p:cNvPr id="6" name="Text 3">
            <a:extLst>
              <a:ext uri="{FF2B5EF4-FFF2-40B4-BE49-F238E27FC236}">
                <a16:creationId xmlns:a16="http://schemas.microsoft.com/office/drawing/2014/main" id="{6B8EF6AE-8DB2-144E-240F-5AF126C68479}"/>
              </a:ext>
            </a:extLst>
          </p:cNvPr>
          <p:cNvSpPr/>
          <p:nvPr/>
        </p:nvSpPr>
        <p:spPr>
          <a:xfrm>
            <a:off x="1090493" y="4949547"/>
            <a:ext cx="274760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Age Range</a:t>
            </a:r>
            <a:endParaRPr lang="en-US" sz="1850">
              <a:latin typeface="Saira Medium" panose="020B0604020202020204" charset="0"/>
            </a:endParaRPr>
          </a:p>
        </p:txBody>
      </p:sp>
      <p:sp>
        <p:nvSpPr>
          <p:cNvPr id="7" name="Text 4">
            <a:extLst>
              <a:ext uri="{FF2B5EF4-FFF2-40B4-BE49-F238E27FC236}">
                <a16:creationId xmlns:a16="http://schemas.microsoft.com/office/drawing/2014/main" id="{7A08003D-507A-2559-6A40-EE2A6FD40D29}"/>
              </a:ext>
            </a:extLst>
          </p:cNvPr>
          <p:cNvSpPr/>
          <p:nvPr/>
        </p:nvSpPr>
        <p:spPr>
          <a:xfrm>
            <a:off x="4326969" y="4949547"/>
            <a:ext cx="274379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18-25</a:t>
            </a:r>
            <a:endParaRPr lang="en-US" sz="1850">
              <a:latin typeface="Saira Medium" panose="020B0604020202020204" charset="0"/>
            </a:endParaRPr>
          </a:p>
        </p:txBody>
      </p:sp>
      <p:sp>
        <p:nvSpPr>
          <p:cNvPr id="8" name="Text 5">
            <a:extLst>
              <a:ext uri="{FF2B5EF4-FFF2-40B4-BE49-F238E27FC236}">
                <a16:creationId xmlns:a16="http://schemas.microsoft.com/office/drawing/2014/main" id="{6D01E455-E459-4EA6-6E1B-B46D32B0311A}"/>
              </a:ext>
            </a:extLst>
          </p:cNvPr>
          <p:cNvSpPr/>
          <p:nvPr/>
        </p:nvSpPr>
        <p:spPr>
          <a:xfrm>
            <a:off x="7559635" y="4949547"/>
            <a:ext cx="274379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26-35</a:t>
            </a:r>
            <a:endParaRPr lang="en-US" sz="1850">
              <a:latin typeface="Saira Medium" panose="020B0604020202020204" charset="0"/>
            </a:endParaRPr>
          </a:p>
        </p:txBody>
      </p:sp>
      <p:sp>
        <p:nvSpPr>
          <p:cNvPr id="9" name="Text 6">
            <a:extLst>
              <a:ext uri="{FF2B5EF4-FFF2-40B4-BE49-F238E27FC236}">
                <a16:creationId xmlns:a16="http://schemas.microsoft.com/office/drawing/2014/main" id="{27FF4080-594F-8B2E-33B6-75A981244E8D}"/>
              </a:ext>
            </a:extLst>
          </p:cNvPr>
          <p:cNvSpPr/>
          <p:nvPr/>
        </p:nvSpPr>
        <p:spPr>
          <a:xfrm>
            <a:off x="10792301" y="4949547"/>
            <a:ext cx="274760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36-45</a:t>
            </a:r>
            <a:endParaRPr lang="en-US" sz="1850">
              <a:latin typeface="Saira Medium" panose="020B0604020202020204" charset="0"/>
            </a:endParaRPr>
          </a:p>
        </p:txBody>
      </p:sp>
      <p:sp>
        <p:nvSpPr>
          <p:cNvPr id="10" name="Shape 7">
            <a:extLst>
              <a:ext uri="{FF2B5EF4-FFF2-40B4-BE49-F238E27FC236}">
                <a16:creationId xmlns:a16="http://schemas.microsoft.com/office/drawing/2014/main" id="{B932B3CD-53C9-1605-5909-15C3B1E8C496}"/>
              </a:ext>
            </a:extLst>
          </p:cNvPr>
          <p:cNvSpPr/>
          <p:nvPr/>
        </p:nvSpPr>
        <p:spPr>
          <a:xfrm>
            <a:off x="849868" y="5486400"/>
            <a:ext cx="12930664" cy="688777"/>
          </a:xfrm>
          <a:prstGeom prst="rect">
            <a:avLst/>
          </a:prstGeom>
          <a:solidFill>
            <a:srgbClr val="000000">
              <a:alpha val="4000"/>
            </a:srgbClr>
          </a:solidFill>
          <a:ln/>
        </p:spPr>
        <p:txBody>
          <a:bodyPr lIns="91440" tIns="45720" rIns="91440" bIns="45720" anchor="t"/>
          <a:lstStyle/>
          <a:p>
            <a:pPr algn="ctr"/>
            <a:endParaRPr lang="en-US"/>
          </a:p>
        </p:txBody>
      </p:sp>
      <p:sp>
        <p:nvSpPr>
          <p:cNvPr id="11" name="Text 8">
            <a:extLst>
              <a:ext uri="{FF2B5EF4-FFF2-40B4-BE49-F238E27FC236}">
                <a16:creationId xmlns:a16="http://schemas.microsoft.com/office/drawing/2014/main" id="{A191B625-B507-CDB5-976D-66FB3EF945F3}"/>
              </a:ext>
            </a:extLst>
          </p:cNvPr>
          <p:cNvSpPr/>
          <p:nvPr/>
        </p:nvSpPr>
        <p:spPr>
          <a:xfrm>
            <a:off x="1090493" y="5638324"/>
            <a:ext cx="274760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Percentage</a:t>
            </a:r>
            <a:endParaRPr lang="en-US" sz="1850">
              <a:latin typeface="Saira Medium" panose="020B0604020202020204" charset="0"/>
            </a:endParaRPr>
          </a:p>
        </p:txBody>
      </p:sp>
      <p:sp>
        <p:nvSpPr>
          <p:cNvPr id="12" name="Text 9">
            <a:extLst>
              <a:ext uri="{FF2B5EF4-FFF2-40B4-BE49-F238E27FC236}">
                <a16:creationId xmlns:a16="http://schemas.microsoft.com/office/drawing/2014/main" id="{47CB3FA4-AD7E-51E6-C092-0C338A45FC54}"/>
              </a:ext>
            </a:extLst>
          </p:cNvPr>
          <p:cNvSpPr/>
          <p:nvPr/>
        </p:nvSpPr>
        <p:spPr>
          <a:xfrm>
            <a:off x="4326969" y="5638324"/>
            <a:ext cx="274379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30%</a:t>
            </a:r>
            <a:endParaRPr lang="en-US" sz="1850">
              <a:latin typeface="Saira Medium" panose="020B0604020202020204" charset="0"/>
            </a:endParaRPr>
          </a:p>
        </p:txBody>
      </p:sp>
      <p:sp>
        <p:nvSpPr>
          <p:cNvPr id="13" name="Text 10">
            <a:extLst>
              <a:ext uri="{FF2B5EF4-FFF2-40B4-BE49-F238E27FC236}">
                <a16:creationId xmlns:a16="http://schemas.microsoft.com/office/drawing/2014/main" id="{805D2082-6C96-A9C2-5D53-130967A98BC3}"/>
              </a:ext>
            </a:extLst>
          </p:cNvPr>
          <p:cNvSpPr/>
          <p:nvPr/>
        </p:nvSpPr>
        <p:spPr>
          <a:xfrm>
            <a:off x="7559635" y="5638324"/>
            <a:ext cx="274379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40%</a:t>
            </a:r>
            <a:endParaRPr lang="en-US" sz="1850">
              <a:latin typeface="Saira Medium" panose="020B0604020202020204" charset="0"/>
            </a:endParaRPr>
          </a:p>
        </p:txBody>
      </p:sp>
      <p:sp>
        <p:nvSpPr>
          <p:cNvPr id="14" name="Text 11">
            <a:extLst>
              <a:ext uri="{FF2B5EF4-FFF2-40B4-BE49-F238E27FC236}">
                <a16:creationId xmlns:a16="http://schemas.microsoft.com/office/drawing/2014/main" id="{4B5721C6-6592-ABFE-97E9-E00066EB8301}"/>
              </a:ext>
            </a:extLst>
          </p:cNvPr>
          <p:cNvSpPr/>
          <p:nvPr/>
        </p:nvSpPr>
        <p:spPr>
          <a:xfrm>
            <a:off x="10792301" y="5638324"/>
            <a:ext cx="274760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30%</a:t>
            </a:r>
            <a:endParaRPr lang="en-US" sz="1850">
              <a:latin typeface="Saira Medium" panose="020B0604020202020204" charset="0"/>
            </a:endParaRPr>
          </a:p>
        </p:txBody>
      </p:sp>
      <p:sp>
        <p:nvSpPr>
          <p:cNvPr id="15" name="Shape 12">
            <a:extLst>
              <a:ext uri="{FF2B5EF4-FFF2-40B4-BE49-F238E27FC236}">
                <a16:creationId xmlns:a16="http://schemas.microsoft.com/office/drawing/2014/main" id="{D91BAB78-4211-85FA-8325-DAE618139C56}"/>
              </a:ext>
            </a:extLst>
          </p:cNvPr>
          <p:cNvSpPr/>
          <p:nvPr/>
        </p:nvSpPr>
        <p:spPr>
          <a:xfrm>
            <a:off x="849868" y="6175177"/>
            <a:ext cx="12930664" cy="688777"/>
          </a:xfrm>
          <a:prstGeom prst="rect">
            <a:avLst/>
          </a:prstGeom>
          <a:solidFill>
            <a:srgbClr val="FFFFFF">
              <a:alpha val="4000"/>
            </a:srgbClr>
          </a:solidFill>
          <a:ln/>
        </p:spPr>
        <p:txBody>
          <a:bodyPr lIns="91440" tIns="45720" rIns="91440" bIns="45720" anchor="t"/>
          <a:lstStyle/>
          <a:p>
            <a:pPr algn="ctr"/>
            <a:endParaRPr lang="en-US"/>
          </a:p>
        </p:txBody>
      </p:sp>
      <p:sp>
        <p:nvSpPr>
          <p:cNvPr id="16" name="Text 13">
            <a:extLst>
              <a:ext uri="{FF2B5EF4-FFF2-40B4-BE49-F238E27FC236}">
                <a16:creationId xmlns:a16="http://schemas.microsoft.com/office/drawing/2014/main" id="{EB530D4F-B388-2027-6E57-545722793301}"/>
              </a:ext>
            </a:extLst>
          </p:cNvPr>
          <p:cNvSpPr/>
          <p:nvPr/>
        </p:nvSpPr>
        <p:spPr>
          <a:xfrm>
            <a:off x="1090493" y="6327100"/>
            <a:ext cx="274760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Income Level</a:t>
            </a:r>
            <a:endParaRPr lang="en-US" sz="1850">
              <a:latin typeface="Saira Medium" panose="020B0604020202020204" charset="0"/>
            </a:endParaRPr>
          </a:p>
        </p:txBody>
      </p:sp>
      <p:sp>
        <p:nvSpPr>
          <p:cNvPr id="17" name="Text 14">
            <a:extLst>
              <a:ext uri="{FF2B5EF4-FFF2-40B4-BE49-F238E27FC236}">
                <a16:creationId xmlns:a16="http://schemas.microsoft.com/office/drawing/2014/main" id="{F6B8C3E3-E8E7-A31D-D618-9C4F01B36D12}"/>
              </a:ext>
            </a:extLst>
          </p:cNvPr>
          <p:cNvSpPr/>
          <p:nvPr/>
        </p:nvSpPr>
        <p:spPr>
          <a:xfrm>
            <a:off x="4326969" y="6327100"/>
            <a:ext cx="274379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Middle</a:t>
            </a:r>
            <a:endParaRPr lang="en-US" sz="1850">
              <a:latin typeface="Saira Medium" panose="020B0604020202020204" charset="0"/>
            </a:endParaRPr>
          </a:p>
        </p:txBody>
      </p:sp>
      <p:sp>
        <p:nvSpPr>
          <p:cNvPr id="18" name="Text 15">
            <a:extLst>
              <a:ext uri="{FF2B5EF4-FFF2-40B4-BE49-F238E27FC236}">
                <a16:creationId xmlns:a16="http://schemas.microsoft.com/office/drawing/2014/main" id="{2EB00C2F-8D36-EB14-88CF-2A14811B05D1}"/>
              </a:ext>
            </a:extLst>
          </p:cNvPr>
          <p:cNvSpPr/>
          <p:nvPr/>
        </p:nvSpPr>
        <p:spPr>
          <a:xfrm>
            <a:off x="7559635" y="6327100"/>
            <a:ext cx="274379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Upper-Middle</a:t>
            </a:r>
            <a:endParaRPr lang="en-US" sz="1850">
              <a:latin typeface="Saira Medium" panose="020B0604020202020204" charset="0"/>
            </a:endParaRPr>
          </a:p>
        </p:txBody>
      </p:sp>
      <p:sp>
        <p:nvSpPr>
          <p:cNvPr id="19" name="Text 16">
            <a:extLst>
              <a:ext uri="{FF2B5EF4-FFF2-40B4-BE49-F238E27FC236}">
                <a16:creationId xmlns:a16="http://schemas.microsoft.com/office/drawing/2014/main" id="{5B7938C9-3899-6883-7D68-1E040F9D7596}"/>
              </a:ext>
            </a:extLst>
          </p:cNvPr>
          <p:cNvSpPr/>
          <p:nvPr/>
        </p:nvSpPr>
        <p:spPr>
          <a:xfrm>
            <a:off x="10792301" y="6327100"/>
            <a:ext cx="274760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High</a:t>
            </a:r>
            <a:endParaRPr lang="en-US" sz="1850">
              <a:latin typeface="Saira Medium" panose="020B0604020202020204" charset="0"/>
            </a:endParaRPr>
          </a:p>
        </p:txBody>
      </p:sp>
      <p:sp>
        <p:nvSpPr>
          <p:cNvPr id="20" name="Shape 17">
            <a:extLst>
              <a:ext uri="{FF2B5EF4-FFF2-40B4-BE49-F238E27FC236}">
                <a16:creationId xmlns:a16="http://schemas.microsoft.com/office/drawing/2014/main" id="{EE1E1EF3-9394-282E-FA09-19676773F36C}"/>
              </a:ext>
            </a:extLst>
          </p:cNvPr>
          <p:cNvSpPr/>
          <p:nvPr/>
        </p:nvSpPr>
        <p:spPr>
          <a:xfrm>
            <a:off x="849868" y="6863953"/>
            <a:ext cx="12930664" cy="688777"/>
          </a:xfrm>
          <a:prstGeom prst="rect">
            <a:avLst/>
          </a:prstGeom>
          <a:solidFill>
            <a:srgbClr val="000000">
              <a:alpha val="4000"/>
            </a:srgbClr>
          </a:solidFill>
          <a:ln/>
        </p:spPr>
        <p:txBody>
          <a:bodyPr lIns="91440" tIns="45720" rIns="91440" bIns="45720" anchor="t"/>
          <a:lstStyle/>
          <a:p>
            <a:pPr algn="ctr"/>
            <a:endParaRPr lang="en-US"/>
          </a:p>
        </p:txBody>
      </p:sp>
      <p:sp>
        <p:nvSpPr>
          <p:cNvPr id="21" name="Text 18">
            <a:extLst>
              <a:ext uri="{FF2B5EF4-FFF2-40B4-BE49-F238E27FC236}">
                <a16:creationId xmlns:a16="http://schemas.microsoft.com/office/drawing/2014/main" id="{FE9F4CD7-1B4F-2E7A-9F44-B120FC85D186}"/>
              </a:ext>
            </a:extLst>
          </p:cNvPr>
          <p:cNvSpPr/>
          <p:nvPr/>
        </p:nvSpPr>
        <p:spPr>
          <a:xfrm>
            <a:off x="1090493" y="7015877"/>
            <a:ext cx="274760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Geographic Focus</a:t>
            </a:r>
            <a:endParaRPr lang="en-US" sz="1850">
              <a:latin typeface="Saira Medium" panose="020B0604020202020204" charset="0"/>
            </a:endParaRPr>
          </a:p>
        </p:txBody>
      </p:sp>
      <p:sp>
        <p:nvSpPr>
          <p:cNvPr id="22" name="Text 19">
            <a:extLst>
              <a:ext uri="{FF2B5EF4-FFF2-40B4-BE49-F238E27FC236}">
                <a16:creationId xmlns:a16="http://schemas.microsoft.com/office/drawing/2014/main" id="{4D0A1CE0-16D0-3273-D04B-76A89C5D0792}"/>
              </a:ext>
            </a:extLst>
          </p:cNvPr>
          <p:cNvSpPr/>
          <p:nvPr/>
        </p:nvSpPr>
        <p:spPr>
          <a:xfrm>
            <a:off x="4326969" y="7015877"/>
            <a:ext cx="274379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North America</a:t>
            </a:r>
            <a:endParaRPr lang="en-US" sz="1850">
              <a:latin typeface="Saira Medium" panose="020B0604020202020204" charset="0"/>
            </a:endParaRPr>
          </a:p>
        </p:txBody>
      </p:sp>
      <p:sp>
        <p:nvSpPr>
          <p:cNvPr id="23" name="Text 20">
            <a:extLst>
              <a:ext uri="{FF2B5EF4-FFF2-40B4-BE49-F238E27FC236}">
                <a16:creationId xmlns:a16="http://schemas.microsoft.com/office/drawing/2014/main" id="{B632BC63-76D4-1131-4034-1B58C9426EC6}"/>
              </a:ext>
            </a:extLst>
          </p:cNvPr>
          <p:cNvSpPr/>
          <p:nvPr/>
        </p:nvSpPr>
        <p:spPr>
          <a:xfrm>
            <a:off x="7559635" y="7015877"/>
            <a:ext cx="274379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Europe (France)</a:t>
            </a:r>
            <a:endParaRPr lang="en-US" sz="1850">
              <a:latin typeface="Saira Medium" panose="020B0604020202020204" charset="0"/>
            </a:endParaRPr>
          </a:p>
        </p:txBody>
      </p:sp>
      <p:sp>
        <p:nvSpPr>
          <p:cNvPr id="24" name="Text 21">
            <a:extLst>
              <a:ext uri="{FF2B5EF4-FFF2-40B4-BE49-F238E27FC236}">
                <a16:creationId xmlns:a16="http://schemas.microsoft.com/office/drawing/2014/main" id="{D1878560-A337-3C94-DB02-927D622FDCC4}"/>
              </a:ext>
            </a:extLst>
          </p:cNvPr>
          <p:cNvSpPr/>
          <p:nvPr/>
        </p:nvSpPr>
        <p:spPr>
          <a:xfrm>
            <a:off x="10792301" y="7015877"/>
            <a:ext cx="2747605" cy="384929"/>
          </a:xfrm>
          <a:prstGeom prst="rect">
            <a:avLst/>
          </a:prstGeom>
          <a:noFill/>
          <a:ln/>
        </p:spPr>
        <p:txBody>
          <a:bodyPr wrap="none" lIns="0" tIns="0" rIns="0" bIns="0" rtlCol="0" anchor="t"/>
          <a:lstStyle/>
          <a:p>
            <a:pPr marL="0" indent="0" algn="ctr">
              <a:lnSpc>
                <a:spcPts val="3000"/>
              </a:lnSpc>
              <a:buNone/>
            </a:pPr>
            <a:r>
              <a:rPr lang="en-US" sz="1850">
                <a:solidFill>
                  <a:srgbClr val="E5E0DF"/>
                </a:solidFill>
                <a:latin typeface="Saira Medium" panose="020B0604020202020204" charset="0"/>
                <a:ea typeface="Roboto" pitchFamily="34" charset="-122"/>
                <a:cs typeface="Roboto" pitchFamily="34" charset="-120"/>
              </a:rPr>
              <a:t>Asia</a:t>
            </a:r>
            <a:endParaRPr lang="en-US" sz="1850">
              <a:latin typeface="Saira Medium" panose="020B0604020202020204" charset="0"/>
            </a:endParaRPr>
          </a:p>
        </p:txBody>
      </p:sp>
      <p:pic>
        <p:nvPicPr>
          <p:cNvPr id="25" name="Picture 24">
            <a:extLst>
              <a:ext uri="{FF2B5EF4-FFF2-40B4-BE49-F238E27FC236}">
                <a16:creationId xmlns:a16="http://schemas.microsoft.com/office/drawing/2014/main" id="{F742E274-7426-3BFC-5E32-C31371B271F7}"/>
              </a:ext>
            </a:extLst>
          </p:cNvPr>
          <p:cNvPicPr>
            <a:picLocks noChangeAspect="1"/>
          </p:cNvPicPr>
          <p:nvPr/>
        </p:nvPicPr>
        <p:blipFill>
          <a:blip r:embed="rId3"/>
          <a:stretch>
            <a:fillRect/>
          </a:stretch>
        </p:blipFill>
        <p:spPr>
          <a:xfrm>
            <a:off x="12662705" y="7795778"/>
            <a:ext cx="1967696" cy="433822"/>
          </a:xfrm>
          <a:prstGeom prst="rect">
            <a:avLst/>
          </a:prstGeom>
        </p:spPr>
      </p:pic>
    </p:spTree>
    <p:extLst>
      <p:ext uri="{BB962C8B-B14F-4D97-AF65-F5344CB8AC3E}">
        <p14:creationId xmlns:p14="http://schemas.microsoft.com/office/powerpoint/2010/main" val="322073880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157AAD4-7B42-3550-6624-D35C059131B6}"/>
              </a:ext>
            </a:extLst>
          </p:cNvPr>
          <p:cNvSpPr txBox="1"/>
          <p:nvPr/>
        </p:nvSpPr>
        <p:spPr>
          <a:xfrm>
            <a:off x="3657600" y="4068601"/>
            <a:ext cx="7315200" cy="92398"/>
          </a:xfrm>
          <a:prstGeom prst="rect">
            <a:avLst/>
          </a:prstGeom>
          <a:noFill/>
        </p:spPr>
        <p:txBody>
          <a:bodyPr wrap="square">
            <a:spAutoFit/>
          </a:bodyPr>
          <a:lstStyle/>
          <a:p>
            <a:r>
              <a:rPr lang="en-US"/>
              <a:t>Consumers who are early adopters of technology, particularly those interested in innovations in smartphones, wearables, and other digital devices. They are eager to stay ahead of trends and value cutting-edge technology. </a:t>
            </a:r>
          </a:p>
        </p:txBody>
      </p:sp>
      <p:pic>
        <p:nvPicPr>
          <p:cNvPr id="15" name="Image 0" descr="preencoded.png">
            <a:extLst>
              <a:ext uri="{FF2B5EF4-FFF2-40B4-BE49-F238E27FC236}">
                <a16:creationId xmlns:a16="http://schemas.microsoft.com/office/drawing/2014/main" id="{8390702D-ED50-10E5-0A00-BBCB55A5008A}"/>
              </a:ext>
            </a:extLst>
          </p:cNvPr>
          <p:cNvPicPr>
            <a:picLocks noChangeAspect="1"/>
          </p:cNvPicPr>
          <p:nvPr/>
        </p:nvPicPr>
        <p:blipFill>
          <a:blip r:embed="rId2"/>
          <a:stretch>
            <a:fillRect/>
          </a:stretch>
        </p:blipFill>
        <p:spPr>
          <a:xfrm>
            <a:off x="0" y="0"/>
            <a:ext cx="14630400" cy="2650802"/>
          </a:xfrm>
          <a:prstGeom prst="rect">
            <a:avLst/>
          </a:prstGeom>
        </p:spPr>
      </p:pic>
      <p:sp>
        <p:nvSpPr>
          <p:cNvPr id="16" name="Text 0">
            <a:extLst>
              <a:ext uri="{FF2B5EF4-FFF2-40B4-BE49-F238E27FC236}">
                <a16:creationId xmlns:a16="http://schemas.microsoft.com/office/drawing/2014/main" id="{B66F9391-40D0-0970-D46B-D48DF824453F}"/>
              </a:ext>
            </a:extLst>
          </p:cNvPr>
          <p:cNvSpPr/>
          <p:nvPr/>
        </p:nvSpPr>
        <p:spPr>
          <a:xfrm>
            <a:off x="3838015" y="2871498"/>
            <a:ext cx="6247567" cy="771525"/>
          </a:xfrm>
          <a:prstGeom prst="rect">
            <a:avLst/>
          </a:prstGeom>
          <a:noFill/>
          <a:ln/>
        </p:spPr>
        <p:txBody>
          <a:bodyPr wrap="none" lIns="0" tIns="0" rIns="0" bIns="0" rtlCol="0" anchor="t"/>
          <a:lstStyle/>
          <a:p>
            <a:pPr marL="0" indent="0">
              <a:lnSpc>
                <a:spcPts val="6050"/>
              </a:lnSpc>
              <a:buNone/>
            </a:pPr>
            <a:r>
              <a:rPr lang="en-US" sz="4850">
                <a:solidFill>
                  <a:srgbClr val="FFFFFF"/>
                </a:solidFill>
                <a:latin typeface="Saira Medium" pitchFamily="34" charset="0"/>
                <a:ea typeface="Saira Medium" pitchFamily="34" charset="-122"/>
                <a:cs typeface="Saira Medium" pitchFamily="34" charset="-120"/>
              </a:rPr>
              <a:t>Psychographic Profile</a:t>
            </a:r>
            <a:endParaRPr lang="en-US" sz="4850"/>
          </a:p>
        </p:txBody>
      </p:sp>
      <p:pic>
        <p:nvPicPr>
          <p:cNvPr id="17" name="Image 1" descr="preencoded.png">
            <a:extLst>
              <a:ext uri="{FF2B5EF4-FFF2-40B4-BE49-F238E27FC236}">
                <a16:creationId xmlns:a16="http://schemas.microsoft.com/office/drawing/2014/main" id="{04B1E317-670C-2F47-7CF2-8B8F0532E7E5}"/>
              </a:ext>
            </a:extLst>
          </p:cNvPr>
          <p:cNvPicPr>
            <a:picLocks noChangeAspect="1"/>
          </p:cNvPicPr>
          <p:nvPr/>
        </p:nvPicPr>
        <p:blipFill>
          <a:blip r:embed="rId3"/>
          <a:stretch>
            <a:fillRect/>
          </a:stretch>
        </p:blipFill>
        <p:spPr>
          <a:xfrm>
            <a:off x="843676" y="3880247"/>
            <a:ext cx="617220" cy="617220"/>
          </a:xfrm>
          <a:prstGeom prst="rect">
            <a:avLst/>
          </a:prstGeom>
        </p:spPr>
      </p:pic>
      <p:sp>
        <p:nvSpPr>
          <p:cNvPr id="18" name="Text 1">
            <a:extLst>
              <a:ext uri="{FF2B5EF4-FFF2-40B4-BE49-F238E27FC236}">
                <a16:creationId xmlns:a16="http://schemas.microsoft.com/office/drawing/2014/main" id="{08C392B3-54D8-0D0F-6E49-144CAE80032C}"/>
              </a:ext>
            </a:extLst>
          </p:cNvPr>
          <p:cNvSpPr/>
          <p:nvPr/>
        </p:nvSpPr>
        <p:spPr>
          <a:xfrm>
            <a:off x="843676" y="4744283"/>
            <a:ext cx="3086100" cy="385763"/>
          </a:xfrm>
          <a:prstGeom prst="rect">
            <a:avLst/>
          </a:prstGeom>
          <a:noFill/>
          <a:ln/>
        </p:spPr>
        <p:txBody>
          <a:bodyPr wrap="none" lIns="0" tIns="0" rIns="0" bIns="0" rtlCol="0" anchor="t"/>
          <a:lstStyle/>
          <a:p>
            <a:pPr marL="0" indent="0" algn="l">
              <a:lnSpc>
                <a:spcPts val="3000"/>
              </a:lnSpc>
              <a:buNone/>
            </a:pPr>
            <a:r>
              <a:rPr lang="en-US" sz="2400" b="1">
                <a:solidFill>
                  <a:srgbClr val="E5E0DF"/>
                </a:solidFill>
                <a:latin typeface="Saira Medium" pitchFamily="34" charset="0"/>
                <a:ea typeface="Saira Medium" pitchFamily="34" charset="-122"/>
                <a:cs typeface="Saira Medium" pitchFamily="34" charset="-120"/>
              </a:rPr>
              <a:t>Tech Enthusiasts</a:t>
            </a:r>
            <a:endParaRPr lang="en-US" sz="2400" b="1"/>
          </a:p>
        </p:txBody>
      </p:sp>
      <p:sp>
        <p:nvSpPr>
          <p:cNvPr id="19" name="Text 2">
            <a:extLst>
              <a:ext uri="{FF2B5EF4-FFF2-40B4-BE49-F238E27FC236}">
                <a16:creationId xmlns:a16="http://schemas.microsoft.com/office/drawing/2014/main" id="{0444DE89-77F4-1ED0-0E20-59046F30F230}"/>
              </a:ext>
            </a:extLst>
          </p:cNvPr>
          <p:cNvSpPr/>
          <p:nvPr/>
        </p:nvSpPr>
        <p:spPr>
          <a:xfrm>
            <a:off x="843676" y="5278160"/>
            <a:ext cx="3763048" cy="1030043"/>
          </a:xfrm>
          <a:prstGeom prst="rect">
            <a:avLst/>
          </a:prstGeom>
          <a:noFill/>
          <a:ln/>
        </p:spPr>
        <p:txBody>
          <a:bodyPr wrap="square" lIns="0" tIns="0" rIns="0" bIns="0" rtlCol="0" anchor="t"/>
          <a:lstStyle/>
          <a:p>
            <a:pPr marL="0" indent="0" algn="just">
              <a:lnSpc>
                <a:spcPts val="3100"/>
              </a:lnSpc>
              <a:buNone/>
            </a:pPr>
            <a:r>
              <a:rPr lang="en-US" sz="1600">
                <a:solidFill>
                  <a:srgbClr val="E5E0DF"/>
                </a:solidFill>
                <a:latin typeface="Saira Medium" panose="020B0604020202020204" charset="0"/>
                <a:ea typeface="Roboto" pitchFamily="34" charset="-122"/>
                <a:cs typeface="Roboto" pitchFamily="34" charset="-120"/>
              </a:rPr>
              <a:t>Consumers who are early adopters of technology, particularly those interested in innovations in smartphones, wearables, and other digital devices. They are eager to stay ahead of trends and value cutting-edge technology.</a:t>
            </a:r>
            <a:endParaRPr lang="en-US" sz="1600">
              <a:latin typeface="Saira Medium" panose="020B0604020202020204" charset="0"/>
            </a:endParaRPr>
          </a:p>
        </p:txBody>
      </p:sp>
      <p:pic>
        <p:nvPicPr>
          <p:cNvPr id="20" name="Image 2" descr="Hike outline">
            <a:extLst>
              <a:ext uri="{FF2B5EF4-FFF2-40B4-BE49-F238E27FC236}">
                <a16:creationId xmlns:a16="http://schemas.microsoft.com/office/drawing/2014/main" id="{CA0AA8C4-F323-A5F1-8323-9D16C2F5934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67800" y="3880247"/>
            <a:ext cx="731520" cy="731520"/>
          </a:xfrm>
          <a:prstGeom prst="rect">
            <a:avLst/>
          </a:prstGeom>
        </p:spPr>
      </p:pic>
      <p:sp>
        <p:nvSpPr>
          <p:cNvPr id="21" name="Text 3">
            <a:extLst>
              <a:ext uri="{FF2B5EF4-FFF2-40B4-BE49-F238E27FC236}">
                <a16:creationId xmlns:a16="http://schemas.microsoft.com/office/drawing/2014/main" id="{C8F3C0E1-7F55-4B60-1FD3-4C180BAB0AD3}"/>
              </a:ext>
            </a:extLst>
          </p:cNvPr>
          <p:cNvSpPr/>
          <p:nvPr/>
        </p:nvSpPr>
        <p:spPr>
          <a:xfrm>
            <a:off x="5204596" y="4763338"/>
            <a:ext cx="3606165" cy="385763"/>
          </a:xfrm>
          <a:prstGeom prst="rect">
            <a:avLst/>
          </a:prstGeom>
          <a:noFill/>
          <a:ln/>
        </p:spPr>
        <p:txBody>
          <a:bodyPr wrap="none" lIns="0" tIns="0" rIns="0" bIns="0" rtlCol="0" anchor="t"/>
          <a:lstStyle/>
          <a:p>
            <a:pPr marL="0" indent="0" algn="l">
              <a:lnSpc>
                <a:spcPts val="3000"/>
              </a:lnSpc>
              <a:buNone/>
            </a:pPr>
            <a:r>
              <a:rPr lang="en-US" sz="2400" b="1">
                <a:solidFill>
                  <a:srgbClr val="E5E0DF"/>
                </a:solidFill>
                <a:latin typeface="Saira Medium" pitchFamily="34" charset="0"/>
                <a:ea typeface="Saira Medium" pitchFamily="34" charset="-122"/>
                <a:cs typeface="Saira Medium" pitchFamily="34" charset="-120"/>
              </a:rPr>
              <a:t>Adventurous and Trendsetters</a:t>
            </a:r>
            <a:endParaRPr lang="en-US" sz="2400" b="1"/>
          </a:p>
        </p:txBody>
      </p:sp>
      <p:sp>
        <p:nvSpPr>
          <p:cNvPr id="22" name="Text 4">
            <a:extLst>
              <a:ext uri="{FF2B5EF4-FFF2-40B4-BE49-F238E27FC236}">
                <a16:creationId xmlns:a16="http://schemas.microsoft.com/office/drawing/2014/main" id="{D558CAB5-A597-85EB-52E9-23FB6205FDAA}"/>
              </a:ext>
            </a:extLst>
          </p:cNvPr>
          <p:cNvSpPr/>
          <p:nvPr/>
        </p:nvSpPr>
        <p:spPr>
          <a:xfrm>
            <a:off x="5267800" y="5278160"/>
            <a:ext cx="4053959" cy="1185148"/>
          </a:xfrm>
          <a:prstGeom prst="rect">
            <a:avLst/>
          </a:prstGeom>
          <a:noFill/>
          <a:ln/>
        </p:spPr>
        <p:txBody>
          <a:bodyPr wrap="square" lIns="0" tIns="0" rIns="0" bIns="0" rtlCol="0" anchor="t"/>
          <a:lstStyle/>
          <a:p>
            <a:pPr marL="0" indent="0" algn="just">
              <a:lnSpc>
                <a:spcPts val="3100"/>
              </a:lnSpc>
              <a:buNone/>
            </a:pPr>
            <a:r>
              <a:rPr lang="en-US" sz="1600">
                <a:solidFill>
                  <a:srgbClr val="E5E0DF"/>
                </a:solidFill>
                <a:latin typeface="Saira Medium" panose="020B0604020202020204" charset="0"/>
                <a:ea typeface="Roboto" pitchFamily="34" charset="-122"/>
                <a:cs typeface="Roboto" pitchFamily="34" charset="-120"/>
              </a:rPr>
              <a:t>Individuals who want to be seen as part of the "next wave" of trends. This includes people who enjoy travel, new experiences, and innovative products that enhance their lifestyles.</a:t>
            </a:r>
            <a:endParaRPr lang="en-US" sz="1600">
              <a:latin typeface="Saira Medium" panose="020B0604020202020204" charset="0"/>
            </a:endParaRPr>
          </a:p>
        </p:txBody>
      </p:sp>
      <p:pic>
        <p:nvPicPr>
          <p:cNvPr id="23" name="Image 3" descr="Tennis outline">
            <a:extLst>
              <a:ext uri="{FF2B5EF4-FFF2-40B4-BE49-F238E27FC236}">
                <a16:creationId xmlns:a16="http://schemas.microsoft.com/office/drawing/2014/main" id="{BEC87F87-C960-0CE4-E2BF-EFA872C26BB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108134" y="3921983"/>
            <a:ext cx="731520" cy="731520"/>
          </a:xfrm>
          <a:prstGeom prst="rect">
            <a:avLst/>
          </a:prstGeom>
        </p:spPr>
      </p:pic>
      <p:sp>
        <p:nvSpPr>
          <p:cNvPr id="24" name="Text 5">
            <a:extLst>
              <a:ext uri="{FF2B5EF4-FFF2-40B4-BE49-F238E27FC236}">
                <a16:creationId xmlns:a16="http://schemas.microsoft.com/office/drawing/2014/main" id="{D2C0FF4E-CC5C-8A76-94D1-83F773C1E721}"/>
              </a:ext>
            </a:extLst>
          </p:cNvPr>
          <p:cNvSpPr/>
          <p:nvPr/>
        </p:nvSpPr>
        <p:spPr>
          <a:xfrm>
            <a:off x="9918157" y="4746013"/>
            <a:ext cx="3086100" cy="385763"/>
          </a:xfrm>
          <a:prstGeom prst="rect">
            <a:avLst/>
          </a:prstGeom>
          <a:noFill/>
          <a:ln/>
        </p:spPr>
        <p:txBody>
          <a:bodyPr wrap="none" lIns="0" tIns="0" rIns="0" bIns="0" rtlCol="0" anchor="t"/>
          <a:lstStyle/>
          <a:p>
            <a:pPr marL="0" indent="0" algn="l">
              <a:lnSpc>
                <a:spcPts val="3000"/>
              </a:lnSpc>
              <a:buNone/>
            </a:pPr>
            <a:r>
              <a:rPr lang="en-US" sz="2400" b="1">
                <a:solidFill>
                  <a:srgbClr val="E5E0DF"/>
                </a:solidFill>
                <a:latin typeface="Saira Medium" pitchFamily="34" charset="0"/>
                <a:ea typeface="Saira Medium" pitchFamily="34" charset="-122"/>
                <a:cs typeface="Saira Medium" pitchFamily="34" charset="-120"/>
              </a:rPr>
              <a:t>Sports Enthusiasts and Athletes</a:t>
            </a:r>
            <a:endParaRPr lang="en-US" sz="2400" b="1"/>
          </a:p>
        </p:txBody>
      </p:sp>
      <p:sp>
        <p:nvSpPr>
          <p:cNvPr id="25" name="Text 6">
            <a:extLst>
              <a:ext uri="{FF2B5EF4-FFF2-40B4-BE49-F238E27FC236}">
                <a16:creationId xmlns:a16="http://schemas.microsoft.com/office/drawing/2014/main" id="{C550B989-9040-BD12-3FB4-8462075FD9E1}"/>
              </a:ext>
            </a:extLst>
          </p:cNvPr>
          <p:cNvSpPr/>
          <p:nvPr/>
        </p:nvSpPr>
        <p:spPr>
          <a:xfrm>
            <a:off x="10108134" y="5271220"/>
            <a:ext cx="4053840" cy="1185148"/>
          </a:xfrm>
          <a:prstGeom prst="rect">
            <a:avLst/>
          </a:prstGeom>
          <a:noFill/>
          <a:ln/>
        </p:spPr>
        <p:txBody>
          <a:bodyPr wrap="square" lIns="0" tIns="0" rIns="0" bIns="0" rtlCol="0" anchor="t"/>
          <a:lstStyle/>
          <a:p>
            <a:pPr marL="0" indent="0" algn="just">
              <a:lnSpc>
                <a:spcPts val="3100"/>
              </a:lnSpc>
              <a:buNone/>
            </a:pPr>
            <a:r>
              <a:rPr lang="en-US" sz="1600">
                <a:solidFill>
                  <a:srgbClr val="E5E0DF"/>
                </a:solidFill>
                <a:latin typeface="Saira Medium" panose="020B0604020202020204" charset="0"/>
                <a:ea typeface="Roboto" pitchFamily="34" charset="-122"/>
                <a:cs typeface="Roboto" pitchFamily="34" charset="-120"/>
              </a:rPr>
              <a:t>Fans of the Olympics and those who enjoy or participate in athletic activities. The ad could focus on those who value health, fitness, and sports culture, given the connection to a global sporting event.</a:t>
            </a:r>
            <a:endParaRPr lang="en-US" sz="1600">
              <a:latin typeface="Saira Medium" panose="020B0604020202020204" charset="0"/>
            </a:endParaRPr>
          </a:p>
        </p:txBody>
      </p:sp>
      <p:pic>
        <p:nvPicPr>
          <p:cNvPr id="26" name="Picture 25">
            <a:extLst>
              <a:ext uri="{FF2B5EF4-FFF2-40B4-BE49-F238E27FC236}">
                <a16:creationId xmlns:a16="http://schemas.microsoft.com/office/drawing/2014/main" id="{8F3CFF83-062D-BDED-71C7-200060B9E909}"/>
              </a:ext>
            </a:extLst>
          </p:cNvPr>
          <p:cNvPicPr>
            <a:picLocks noChangeAspect="1"/>
          </p:cNvPicPr>
          <p:nvPr/>
        </p:nvPicPr>
        <p:blipFill>
          <a:blip r:embed="rId8"/>
          <a:stretch>
            <a:fillRect/>
          </a:stretch>
        </p:blipFill>
        <p:spPr>
          <a:xfrm>
            <a:off x="12662705" y="7795778"/>
            <a:ext cx="1967696" cy="433822"/>
          </a:xfrm>
          <a:prstGeom prst="rect">
            <a:avLst/>
          </a:prstGeom>
        </p:spPr>
      </p:pic>
    </p:spTree>
    <p:extLst>
      <p:ext uri="{BB962C8B-B14F-4D97-AF65-F5344CB8AC3E}">
        <p14:creationId xmlns:p14="http://schemas.microsoft.com/office/powerpoint/2010/main" val="352388710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B894092-056D-152A-475B-B6EBBAE6827C}"/>
              </a:ext>
            </a:extLst>
          </p:cNvPr>
          <p:cNvSpPr/>
          <p:nvPr/>
        </p:nvSpPr>
        <p:spPr>
          <a:xfrm>
            <a:off x="6280190" y="868561"/>
            <a:ext cx="6675001" cy="708779"/>
          </a:xfrm>
          <a:prstGeom prst="rect">
            <a:avLst/>
          </a:prstGeom>
          <a:noFill/>
          <a:ln/>
        </p:spPr>
        <p:txBody>
          <a:bodyPr wrap="none" lIns="0" tIns="0" rIns="0" bIns="0" rtlCol="0" anchor="t"/>
          <a:lstStyle/>
          <a:p>
            <a:pPr marL="0" indent="0">
              <a:lnSpc>
                <a:spcPts val="5550"/>
              </a:lnSpc>
              <a:buNone/>
            </a:pPr>
            <a:r>
              <a:rPr lang="en-US" sz="4450" b="1">
                <a:solidFill>
                  <a:srgbClr val="F3F3F2"/>
                </a:solidFill>
                <a:latin typeface="Saira Medium" panose="020B0604020202020204" charset="0"/>
                <a:ea typeface="IBM Plex Sans Medium" pitchFamily="34" charset="-122"/>
                <a:cs typeface="IBM Plex Sans Medium" pitchFamily="34" charset="-120"/>
              </a:rPr>
              <a:t>Target Segment Rationale</a:t>
            </a:r>
            <a:endParaRPr lang="en-US" sz="4450" b="1">
              <a:latin typeface="Saira Medium" panose="020B0604020202020204" charset="0"/>
            </a:endParaRPr>
          </a:p>
        </p:txBody>
      </p:sp>
      <p:pic>
        <p:nvPicPr>
          <p:cNvPr id="3" name="Image 1" descr="preencoded.png">
            <a:extLst>
              <a:ext uri="{FF2B5EF4-FFF2-40B4-BE49-F238E27FC236}">
                <a16:creationId xmlns:a16="http://schemas.microsoft.com/office/drawing/2014/main" id="{0675B570-278A-90F4-00E2-3F70F77574E1}"/>
              </a:ext>
            </a:extLst>
          </p:cNvPr>
          <p:cNvPicPr>
            <a:picLocks noChangeAspect="1"/>
          </p:cNvPicPr>
          <p:nvPr/>
        </p:nvPicPr>
        <p:blipFill>
          <a:blip r:embed="rId2"/>
          <a:stretch>
            <a:fillRect/>
          </a:stretch>
        </p:blipFill>
        <p:spPr>
          <a:xfrm>
            <a:off x="6280190" y="1917502"/>
            <a:ext cx="1134070" cy="1814513"/>
          </a:xfrm>
          <a:prstGeom prst="rect">
            <a:avLst/>
          </a:prstGeom>
        </p:spPr>
      </p:pic>
      <p:sp>
        <p:nvSpPr>
          <p:cNvPr id="4" name="Text 1">
            <a:extLst>
              <a:ext uri="{FF2B5EF4-FFF2-40B4-BE49-F238E27FC236}">
                <a16:creationId xmlns:a16="http://schemas.microsoft.com/office/drawing/2014/main" id="{3CF09466-6FBA-C07A-059F-6D34F23587F3}"/>
              </a:ext>
            </a:extLst>
          </p:cNvPr>
          <p:cNvSpPr/>
          <p:nvPr/>
        </p:nvSpPr>
        <p:spPr>
          <a:xfrm>
            <a:off x="7754422" y="2144316"/>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D4D4D1"/>
                </a:solidFill>
                <a:latin typeface="Saira Medium" panose="020B0604020202020204" charset="0"/>
                <a:ea typeface="IBM Plex Sans Medium" pitchFamily="34" charset="-122"/>
                <a:cs typeface="IBM Plex Sans Medium" pitchFamily="34" charset="-120"/>
              </a:rPr>
              <a:t>Market Influence</a:t>
            </a:r>
            <a:endParaRPr lang="en-US" sz="2200" b="1">
              <a:latin typeface="Saira Medium" panose="020B0604020202020204" charset="0"/>
            </a:endParaRPr>
          </a:p>
        </p:txBody>
      </p:sp>
      <p:sp>
        <p:nvSpPr>
          <p:cNvPr id="5" name="Text 2">
            <a:extLst>
              <a:ext uri="{FF2B5EF4-FFF2-40B4-BE49-F238E27FC236}">
                <a16:creationId xmlns:a16="http://schemas.microsoft.com/office/drawing/2014/main" id="{1373F357-1C91-C996-E784-A7899498BBEA}"/>
              </a:ext>
            </a:extLst>
          </p:cNvPr>
          <p:cNvSpPr/>
          <p:nvPr/>
        </p:nvSpPr>
        <p:spPr>
          <a:xfrm>
            <a:off x="7754422" y="2634734"/>
            <a:ext cx="6082189" cy="725805"/>
          </a:xfrm>
          <a:prstGeom prst="rect">
            <a:avLst/>
          </a:prstGeom>
          <a:noFill/>
          <a:ln/>
        </p:spPr>
        <p:txBody>
          <a:bodyPr wrap="square" lIns="0" tIns="0" rIns="0" bIns="0" rtlCol="0" anchor="t"/>
          <a:lstStyle/>
          <a:p>
            <a:pPr marL="0" indent="0" algn="l">
              <a:lnSpc>
                <a:spcPts val="2850"/>
              </a:lnSpc>
              <a:buNone/>
            </a:pPr>
            <a:r>
              <a:rPr lang="en-US" sz="1750">
                <a:solidFill>
                  <a:srgbClr val="D4D4D1"/>
                </a:solidFill>
                <a:latin typeface="Saira Medium" panose="020B0604020202020204" charset="0"/>
                <a:ea typeface="Roboto" pitchFamily="34" charset="-122"/>
                <a:cs typeface="Roboto" pitchFamily="34" charset="-120"/>
              </a:rPr>
              <a:t>These segments are trendsetters, driving wider consumer technology adoption and preferences.</a:t>
            </a:r>
            <a:endParaRPr lang="en-US" sz="1750">
              <a:latin typeface="Saira Medium" panose="020B0604020202020204" charset="0"/>
            </a:endParaRPr>
          </a:p>
        </p:txBody>
      </p:sp>
      <p:pic>
        <p:nvPicPr>
          <p:cNvPr id="6" name="Image 2" descr="preencoded.png">
            <a:extLst>
              <a:ext uri="{FF2B5EF4-FFF2-40B4-BE49-F238E27FC236}">
                <a16:creationId xmlns:a16="http://schemas.microsoft.com/office/drawing/2014/main" id="{537ACC4D-567C-4458-8329-F2D0DDF41ABF}"/>
              </a:ext>
            </a:extLst>
          </p:cNvPr>
          <p:cNvPicPr>
            <a:picLocks noChangeAspect="1"/>
          </p:cNvPicPr>
          <p:nvPr/>
        </p:nvPicPr>
        <p:blipFill>
          <a:blip r:embed="rId3"/>
          <a:stretch>
            <a:fillRect/>
          </a:stretch>
        </p:blipFill>
        <p:spPr>
          <a:xfrm>
            <a:off x="6280190" y="3732014"/>
            <a:ext cx="1134070" cy="1814513"/>
          </a:xfrm>
          <a:prstGeom prst="rect">
            <a:avLst/>
          </a:prstGeom>
        </p:spPr>
      </p:pic>
      <p:sp>
        <p:nvSpPr>
          <p:cNvPr id="7" name="Text 3">
            <a:extLst>
              <a:ext uri="{FF2B5EF4-FFF2-40B4-BE49-F238E27FC236}">
                <a16:creationId xmlns:a16="http://schemas.microsoft.com/office/drawing/2014/main" id="{DB3757C1-EAFC-565A-5C62-8A335432FFF0}"/>
              </a:ext>
            </a:extLst>
          </p:cNvPr>
          <p:cNvSpPr/>
          <p:nvPr/>
        </p:nvSpPr>
        <p:spPr>
          <a:xfrm>
            <a:off x="7754422" y="3958828"/>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D4D4D1"/>
                </a:solidFill>
                <a:latin typeface="Saira Medium" panose="020B0604020202020204" charset="0"/>
                <a:ea typeface="IBM Plex Sans Medium" pitchFamily="34" charset="-122"/>
                <a:cs typeface="IBM Plex Sans Medium" pitchFamily="34" charset="-120"/>
              </a:rPr>
              <a:t>High Engagement</a:t>
            </a:r>
            <a:endParaRPr lang="en-US" sz="2200" b="1">
              <a:latin typeface="Saira Medium" panose="020B0604020202020204" charset="0"/>
            </a:endParaRPr>
          </a:p>
        </p:txBody>
      </p:sp>
      <p:sp>
        <p:nvSpPr>
          <p:cNvPr id="8" name="Text 4">
            <a:extLst>
              <a:ext uri="{FF2B5EF4-FFF2-40B4-BE49-F238E27FC236}">
                <a16:creationId xmlns:a16="http://schemas.microsoft.com/office/drawing/2014/main" id="{F75E0520-8A34-467E-EA2A-CF16390AE9FE}"/>
              </a:ext>
            </a:extLst>
          </p:cNvPr>
          <p:cNvSpPr/>
          <p:nvPr/>
        </p:nvSpPr>
        <p:spPr>
          <a:xfrm>
            <a:off x="7754422" y="4449247"/>
            <a:ext cx="6082189" cy="725805"/>
          </a:xfrm>
          <a:prstGeom prst="rect">
            <a:avLst/>
          </a:prstGeom>
          <a:noFill/>
          <a:ln/>
        </p:spPr>
        <p:txBody>
          <a:bodyPr wrap="square" lIns="0" tIns="0" rIns="0" bIns="0" rtlCol="0" anchor="t"/>
          <a:lstStyle/>
          <a:p>
            <a:pPr marL="0" indent="0" algn="l">
              <a:lnSpc>
                <a:spcPts val="2850"/>
              </a:lnSpc>
              <a:buNone/>
            </a:pPr>
            <a:r>
              <a:rPr lang="en-US" sz="1750">
                <a:solidFill>
                  <a:srgbClr val="D4D4D1"/>
                </a:solidFill>
                <a:latin typeface="Saira Medium" panose="020B0604020202020204" charset="0"/>
                <a:ea typeface="Roboto" pitchFamily="34" charset="-122"/>
                <a:cs typeface="Roboto" pitchFamily="34" charset="-120"/>
              </a:rPr>
              <a:t>Active digital platform users amplify marketing messages through social sharing and interactions.</a:t>
            </a:r>
            <a:endParaRPr lang="en-US" sz="1750">
              <a:latin typeface="Saira Medium" panose="020B0604020202020204" charset="0"/>
            </a:endParaRPr>
          </a:p>
        </p:txBody>
      </p:sp>
      <p:pic>
        <p:nvPicPr>
          <p:cNvPr id="9" name="Image 3" descr="preencoded.png">
            <a:extLst>
              <a:ext uri="{FF2B5EF4-FFF2-40B4-BE49-F238E27FC236}">
                <a16:creationId xmlns:a16="http://schemas.microsoft.com/office/drawing/2014/main" id="{19D4507E-08EA-8580-7E70-55F9A4906070}"/>
              </a:ext>
            </a:extLst>
          </p:cNvPr>
          <p:cNvPicPr>
            <a:picLocks noChangeAspect="1"/>
          </p:cNvPicPr>
          <p:nvPr/>
        </p:nvPicPr>
        <p:blipFill>
          <a:blip r:embed="rId4"/>
          <a:stretch>
            <a:fillRect/>
          </a:stretch>
        </p:blipFill>
        <p:spPr>
          <a:xfrm>
            <a:off x="6280190" y="5546527"/>
            <a:ext cx="1134070" cy="1814513"/>
          </a:xfrm>
          <a:prstGeom prst="rect">
            <a:avLst/>
          </a:prstGeom>
        </p:spPr>
      </p:pic>
      <p:sp>
        <p:nvSpPr>
          <p:cNvPr id="10" name="Text 5">
            <a:extLst>
              <a:ext uri="{FF2B5EF4-FFF2-40B4-BE49-F238E27FC236}">
                <a16:creationId xmlns:a16="http://schemas.microsoft.com/office/drawing/2014/main" id="{0FDA5A43-479E-6BC8-6657-D6001950773E}"/>
              </a:ext>
            </a:extLst>
          </p:cNvPr>
          <p:cNvSpPr/>
          <p:nvPr/>
        </p:nvSpPr>
        <p:spPr>
          <a:xfrm>
            <a:off x="7754422" y="5773341"/>
            <a:ext cx="3010614" cy="354330"/>
          </a:xfrm>
          <a:prstGeom prst="rect">
            <a:avLst/>
          </a:prstGeom>
          <a:noFill/>
          <a:ln/>
        </p:spPr>
        <p:txBody>
          <a:bodyPr wrap="none" lIns="0" tIns="0" rIns="0" bIns="0" rtlCol="0" anchor="t"/>
          <a:lstStyle/>
          <a:p>
            <a:pPr marL="0" indent="0" algn="l">
              <a:lnSpc>
                <a:spcPts val="2750"/>
              </a:lnSpc>
              <a:buNone/>
            </a:pPr>
            <a:r>
              <a:rPr lang="en-US" sz="2200" b="1">
                <a:solidFill>
                  <a:srgbClr val="D4D4D1"/>
                </a:solidFill>
                <a:latin typeface="Saira Medium" panose="020B0604020202020204" charset="0"/>
                <a:ea typeface="IBM Plex Sans Medium" pitchFamily="34" charset="-122"/>
                <a:cs typeface="IBM Plex Sans Medium" pitchFamily="34" charset="-120"/>
              </a:rPr>
              <a:t>Brand Loyalty Potential</a:t>
            </a:r>
            <a:endParaRPr lang="en-US" sz="2200" b="1">
              <a:latin typeface="Saira Medium" panose="020B0604020202020204" charset="0"/>
            </a:endParaRPr>
          </a:p>
        </p:txBody>
      </p:sp>
      <p:sp>
        <p:nvSpPr>
          <p:cNvPr id="11" name="Text 6">
            <a:extLst>
              <a:ext uri="{FF2B5EF4-FFF2-40B4-BE49-F238E27FC236}">
                <a16:creationId xmlns:a16="http://schemas.microsoft.com/office/drawing/2014/main" id="{79CCD01B-5373-6859-0DF6-D4011E4B87BC}"/>
              </a:ext>
            </a:extLst>
          </p:cNvPr>
          <p:cNvSpPr/>
          <p:nvPr/>
        </p:nvSpPr>
        <p:spPr>
          <a:xfrm>
            <a:off x="7754422" y="6263759"/>
            <a:ext cx="6082189" cy="725805"/>
          </a:xfrm>
          <a:prstGeom prst="rect">
            <a:avLst/>
          </a:prstGeom>
          <a:noFill/>
          <a:ln/>
        </p:spPr>
        <p:txBody>
          <a:bodyPr wrap="square" lIns="0" tIns="0" rIns="0" bIns="0" rtlCol="0" anchor="t"/>
          <a:lstStyle/>
          <a:p>
            <a:pPr marL="0" indent="0" algn="l">
              <a:lnSpc>
                <a:spcPts val="2850"/>
              </a:lnSpc>
              <a:buNone/>
            </a:pPr>
            <a:r>
              <a:rPr lang="en-US" sz="1750">
                <a:solidFill>
                  <a:srgbClr val="D4D4D1"/>
                </a:solidFill>
                <a:latin typeface="Saira Medium" panose="020B0604020202020204" charset="0"/>
                <a:ea typeface="Roboto" pitchFamily="34" charset="-122"/>
                <a:cs typeface="Roboto" pitchFamily="34" charset="-120"/>
              </a:rPr>
              <a:t>Targeting these segments fosters long-term brand loyalty and creates passionate advocates.</a:t>
            </a:r>
            <a:endParaRPr lang="en-US" sz="1750">
              <a:latin typeface="Saira Medium" panose="020B0604020202020204" charset="0"/>
            </a:endParaRPr>
          </a:p>
        </p:txBody>
      </p:sp>
      <p:pic>
        <p:nvPicPr>
          <p:cNvPr id="12" name="Image 0" descr="preencoded.png">
            <a:extLst>
              <a:ext uri="{FF2B5EF4-FFF2-40B4-BE49-F238E27FC236}">
                <a16:creationId xmlns:a16="http://schemas.microsoft.com/office/drawing/2014/main" id="{FBD622DA-84B3-2AB2-AA3C-0387DCA15792}"/>
              </a:ext>
            </a:extLst>
          </p:cNvPr>
          <p:cNvPicPr>
            <a:picLocks noChangeAspect="1"/>
          </p:cNvPicPr>
          <p:nvPr/>
        </p:nvPicPr>
        <p:blipFill>
          <a:blip r:embed="rId5"/>
          <a:stretch>
            <a:fillRect/>
          </a:stretch>
        </p:blipFill>
        <p:spPr>
          <a:xfrm>
            <a:off x="0" y="0"/>
            <a:ext cx="5486400" cy="8229600"/>
          </a:xfrm>
          <a:prstGeom prst="rect">
            <a:avLst/>
          </a:prstGeom>
        </p:spPr>
      </p:pic>
      <p:pic>
        <p:nvPicPr>
          <p:cNvPr id="13" name="Picture 12">
            <a:extLst>
              <a:ext uri="{FF2B5EF4-FFF2-40B4-BE49-F238E27FC236}">
                <a16:creationId xmlns:a16="http://schemas.microsoft.com/office/drawing/2014/main" id="{758FB80D-E654-C780-83B8-61DA825CEF03}"/>
              </a:ext>
            </a:extLst>
          </p:cNvPr>
          <p:cNvPicPr>
            <a:picLocks noChangeAspect="1"/>
          </p:cNvPicPr>
          <p:nvPr/>
        </p:nvPicPr>
        <p:blipFill>
          <a:blip r:embed="rId6"/>
          <a:stretch>
            <a:fillRect/>
          </a:stretch>
        </p:blipFill>
        <p:spPr>
          <a:xfrm>
            <a:off x="12662705" y="7795778"/>
            <a:ext cx="1967696" cy="433822"/>
          </a:xfrm>
          <a:prstGeom prst="rect">
            <a:avLst/>
          </a:prstGeom>
        </p:spPr>
      </p:pic>
    </p:spTree>
    <p:extLst>
      <p:ext uri="{BB962C8B-B14F-4D97-AF65-F5344CB8AC3E}">
        <p14:creationId xmlns:p14="http://schemas.microsoft.com/office/powerpoint/2010/main" val="81181653"/>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1864</Words>
  <Application>Microsoft Macintosh PowerPoint</Application>
  <PresentationFormat>Custom</PresentationFormat>
  <Paragraphs>265</Paragraphs>
  <Slides>49</Slides>
  <Notes>13</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IBM Plex Sans Bold</vt:lpstr>
      <vt:lpstr>Calibri</vt:lpstr>
      <vt:lpstr>DM Sans</vt:lpstr>
      <vt:lpstr>Saira Medium</vt:lpstr>
      <vt:lpstr>Aptos</vt:lpstr>
      <vt:lpstr>Aptos Narrow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Showcasing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Aligning with values of openness and inclusivity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Jikkar, Mr. Chintan Samirbhai</cp:lastModifiedBy>
  <cp:revision>4</cp:revision>
  <dcterms:created xsi:type="dcterms:W3CDTF">2024-10-14T20:49:21Z</dcterms:created>
  <dcterms:modified xsi:type="dcterms:W3CDTF">2025-10-15T23:14:47Z</dcterms:modified>
</cp:coreProperties>
</file>